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71" r:id="rId12"/>
    <p:sldId id="272" r:id="rId13"/>
    <p:sldId id="273" r:id="rId14"/>
    <p:sldId id="270" r:id="rId15"/>
    <p:sldId id="264" r:id="rId16"/>
    <p:sldId id="265" r:id="rId17"/>
    <p:sldId id="266" r:id="rId18"/>
    <p:sldId id="267" r:id="rId19"/>
    <p:sldId id="268" r:id="rId20"/>
    <p:sldId id="269" r:id="rId21"/>
  </p:sldIdLst>
  <p:sldSz cx="12192000" cy="6858000"/>
  <p:notesSz cx="6858000" cy="9144000"/>
  <p:embeddedFontLst>
    <p:embeddedFont>
      <p:font typeface="Cascadia Mono" panose="020B0609020000020004" pitchFamily="49"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464" y="4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hyperlink" Target="https://youtu.be/B-OBmTvMMGE" TargetMode="Externa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Allan Lee</a:t>
            </a:r>
          </a:p>
          <a:p>
            <a:pPr marL="0" lvl="0" indent="0" algn="l" rtl="0">
              <a:lnSpc>
                <a:spcPct val="70000"/>
              </a:lnSpc>
              <a:spcBef>
                <a:spcPts val="1000"/>
              </a:spcBef>
              <a:spcAft>
                <a:spcPts val="0"/>
              </a:spcAft>
              <a:buClr>
                <a:schemeClr val="lt1"/>
              </a:buClr>
              <a:buSzPts val="1850"/>
              <a:buNone/>
            </a:pPr>
            <a:endParaRPr lang="en-US" sz="1850" i="1" dirty="0"/>
          </a:p>
          <a:p>
            <a:pPr marL="0" lvl="0" indent="0" algn="l" rtl="0">
              <a:lnSpc>
                <a:spcPct val="70000"/>
              </a:lnSpc>
              <a:spcBef>
                <a:spcPts val="1000"/>
              </a:spcBef>
              <a:spcAft>
                <a:spcPts val="0"/>
              </a:spcAft>
              <a:buClr>
                <a:schemeClr val="lt1"/>
              </a:buClr>
              <a:buSzPts val="1850"/>
              <a:buNone/>
            </a:pPr>
            <a:r>
              <a:rPr lang="en-US" dirty="0">
                <a:hlinkClick r:id="rId6"/>
              </a:rPr>
              <a:t>https://youtu.be/B-OBmTvMMGE</a:t>
            </a:r>
            <a:r>
              <a:rPr lang="en-US" sz="1850" i="1" dirty="0"/>
              <a:t> </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7">
            <a:alphaModFix/>
          </a:blip>
          <a:stretch>
            <a:fillRect/>
          </a:stretch>
        </p:blipFill>
        <p:spPr>
          <a:xfrm>
            <a:off x="7440774" y="659854"/>
            <a:ext cx="2921424" cy="3786772"/>
          </a:xfrm>
          <a:prstGeom prst="rect">
            <a:avLst/>
          </a:prstGeom>
          <a:noFill/>
          <a:ln>
            <a:noFill/>
          </a:ln>
        </p:spPr>
      </p:pic>
      <p:pic>
        <p:nvPicPr>
          <p:cNvPr id="18" name="Audio 17">
            <a:hlinkClick r:id="" action="ppaction://media"/>
            <a:extLst>
              <a:ext uri="{FF2B5EF4-FFF2-40B4-BE49-F238E27FC236}">
                <a16:creationId xmlns:a16="http://schemas.microsoft.com/office/drawing/2014/main" id="{842AD05F-4A4D-F5CF-9070-DC06CBB4889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266"/>
    </mc:Choice>
    <mc:Fallback>
      <p:transition spd="slow" advTm="11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5371-B117-C9D0-1F1E-2480ADC1EF3A}"/>
              </a:ext>
            </a:extLst>
          </p:cNvPr>
          <p:cNvSpPr>
            <a:spLocks noGrp="1"/>
          </p:cNvSpPr>
          <p:nvPr>
            <p:ph type="title"/>
          </p:nvPr>
        </p:nvSpPr>
        <p:spPr/>
        <p:txBody>
          <a:bodyPr/>
          <a:lstStyle/>
          <a:p>
            <a:r>
              <a:rPr lang="en-US" dirty="0"/>
              <a:t>Unit Testing 3 (Positive)</a:t>
            </a:r>
          </a:p>
        </p:txBody>
      </p:sp>
      <p:sp>
        <p:nvSpPr>
          <p:cNvPr id="3" name="Text Placeholder 2">
            <a:extLst>
              <a:ext uri="{FF2B5EF4-FFF2-40B4-BE49-F238E27FC236}">
                <a16:creationId xmlns:a16="http://schemas.microsoft.com/office/drawing/2014/main" id="{7B066739-EF0E-6111-4756-D49DEC1BD482}"/>
              </a:ext>
            </a:extLst>
          </p:cNvPr>
          <p:cNvSpPr>
            <a:spLocks noGrp="1"/>
          </p:cNvSpPr>
          <p:nvPr>
            <p:ph type="body" idx="1"/>
          </p:nvPr>
        </p:nvSpPr>
        <p:spPr/>
        <p:txBody>
          <a:bodyPr>
            <a:normAutofit fontScale="77500" lnSpcReduction="20000"/>
          </a:bodyPr>
          <a:lstStyle/>
          <a:p>
            <a:r>
              <a:rPr lang="en-US" sz="1800" dirty="0">
                <a:solidFill>
                  <a:srgbClr val="008000"/>
                </a:solidFill>
                <a:latin typeface="Cascadia Mono" panose="020B0609020000020004" pitchFamily="49" charset="0"/>
              </a:rPr>
              <a:t>// POSITIVE: CHECK IF RESIZE RETURNS A &gt;10 SIZED COLLECTION</a:t>
            </a:r>
            <a:endParaRPr lang="en-US" sz="1800" dirty="0">
              <a:solidFill>
                <a:srgbClr val="000000"/>
              </a:solidFill>
              <a:latin typeface="Cascadia Mono" panose="020B0609020000020004" pitchFamily="49" charset="0"/>
            </a:endParaRPr>
          </a:p>
          <a:p>
            <a:r>
              <a:rPr lang="en-US" sz="1800" dirty="0">
                <a:solidFill>
                  <a:schemeClr val="bg1"/>
                </a:solidFill>
                <a:latin typeface="Cascadia Mono" panose="020B0609020000020004" pitchFamily="49" charset="0"/>
              </a:rPr>
              <a:t>TEST_F(</a:t>
            </a:r>
            <a:r>
              <a:rPr lang="en-US" sz="1800" dirty="0" err="1">
                <a:solidFill>
                  <a:schemeClr val="bg1"/>
                </a:solidFill>
                <a:latin typeface="Cascadia Mono" panose="020B0609020000020004" pitchFamily="49" charset="0"/>
              </a:rPr>
              <a:t>CollectionTest</a:t>
            </a:r>
            <a:r>
              <a:rPr lang="en-US" sz="1800" dirty="0">
                <a:solidFill>
                  <a:schemeClr val="bg1"/>
                </a:solidFill>
                <a:latin typeface="Cascadia Mono" panose="020B0609020000020004" pitchFamily="49" charset="0"/>
              </a:rPr>
              <a:t>, </a:t>
            </a:r>
            <a:r>
              <a:rPr lang="en-US" sz="1800" dirty="0" err="1">
                <a:solidFill>
                  <a:schemeClr val="bg1"/>
                </a:solidFill>
                <a:latin typeface="Cascadia Mono" panose="020B0609020000020004" pitchFamily="49" charset="0"/>
              </a:rPr>
              <a:t>ResizeReturnsCollectionWithTenPlusEntries</a:t>
            </a:r>
            <a:r>
              <a:rPr lang="en-US" sz="1800" dirty="0">
                <a:solidFill>
                  <a:schemeClr val="bg1"/>
                </a:solidFill>
                <a:latin typeface="Cascadia Mono" panose="020B0609020000020004" pitchFamily="49" charset="0"/>
              </a:rPr>
              <a:t>) {</a:t>
            </a:r>
          </a:p>
          <a:p>
            <a:r>
              <a:rPr lang="en-US" sz="1800" dirty="0">
                <a:solidFill>
                  <a:schemeClr val="bg1"/>
                </a:solidFill>
                <a:latin typeface="Cascadia Mono" panose="020B0609020000020004" pitchFamily="49" charset="0"/>
              </a:rPr>
              <a:t>    // define initial number of entries</a:t>
            </a:r>
          </a:p>
          <a:p>
            <a:r>
              <a:rPr lang="en-US" sz="1800" dirty="0">
                <a:solidFill>
                  <a:schemeClr val="bg1"/>
                </a:solidFill>
                <a:latin typeface="Cascadia Mono" panose="020B0609020000020004" pitchFamily="49" charset="0"/>
              </a:rPr>
              <a:t>    </a:t>
            </a:r>
            <a:r>
              <a:rPr lang="en-US" sz="1800" dirty="0" err="1">
                <a:solidFill>
                  <a:schemeClr val="bg1"/>
                </a:solidFill>
                <a:latin typeface="Cascadia Mono" panose="020B0609020000020004" pitchFamily="49" charset="0"/>
              </a:rPr>
              <a:t>add_entries</a:t>
            </a:r>
            <a:r>
              <a:rPr lang="en-US" sz="1800" dirty="0">
                <a:solidFill>
                  <a:schemeClr val="bg1"/>
                </a:solidFill>
                <a:latin typeface="Cascadia Mono" panose="020B0609020000020004" pitchFamily="49" charset="0"/>
              </a:rPr>
              <a:t>(100);</a:t>
            </a:r>
          </a:p>
          <a:p>
            <a:endParaRPr lang="en-US" sz="1800" dirty="0">
              <a:solidFill>
                <a:schemeClr val="bg1"/>
              </a:solidFill>
              <a:latin typeface="Cascadia Mono" panose="020B0609020000020004" pitchFamily="49" charset="0"/>
            </a:endParaRPr>
          </a:p>
          <a:p>
            <a:r>
              <a:rPr lang="en-US" sz="1800" dirty="0">
                <a:solidFill>
                  <a:schemeClr val="bg1"/>
                </a:solidFill>
                <a:latin typeface="Cascadia Mono" panose="020B0609020000020004" pitchFamily="49" charset="0"/>
              </a:rPr>
              <a:t>    // check current size</a:t>
            </a:r>
          </a:p>
          <a:p>
            <a:r>
              <a:rPr lang="en-US" sz="1800" dirty="0">
                <a:solidFill>
                  <a:schemeClr val="bg1"/>
                </a:solidFill>
                <a:latin typeface="Cascadia Mono" panose="020B0609020000020004" pitchFamily="49" charset="0"/>
              </a:rPr>
              <a:t>    </a:t>
            </a:r>
            <a:r>
              <a:rPr lang="en-US" sz="1800" dirty="0" err="1">
                <a:solidFill>
                  <a:schemeClr val="bg1"/>
                </a:solidFill>
                <a:latin typeface="Cascadia Mono" panose="020B0609020000020004" pitchFamily="49" charset="0"/>
              </a:rPr>
              <a:t>size_t</a:t>
            </a:r>
            <a:r>
              <a:rPr lang="en-US" sz="1800" dirty="0">
                <a:solidFill>
                  <a:schemeClr val="bg1"/>
                </a:solidFill>
                <a:latin typeface="Cascadia Mono" panose="020B0609020000020004" pitchFamily="49" charset="0"/>
              </a:rPr>
              <a:t> </a:t>
            </a:r>
            <a:r>
              <a:rPr lang="en-US" sz="1800" dirty="0" err="1">
                <a:solidFill>
                  <a:schemeClr val="bg1"/>
                </a:solidFill>
                <a:latin typeface="Cascadia Mono" panose="020B0609020000020004" pitchFamily="49" charset="0"/>
              </a:rPr>
              <a:t>currentSize</a:t>
            </a:r>
            <a:r>
              <a:rPr lang="en-US" sz="1800" dirty="0">
                <a:solidFill>
                  <a:schemeClr val="bg1"/>
                </a:solidFill>
                <a:latin typeface="Cascadia Mono" panose="020B0609020000020004" pitchFamily="49" charset="0"/>
              </a:rPr>
              <a:t> = collection-&gt;size();</a:t>
            </a:r>
          </a:p>
          <a:p>
            <a:endParaRPr lang="en-US" sz="1800" dirty="0">
              <a:solidFill>
                <a:schemeClr val="bg1"/>
              </a:solidFill>
              <a:latin typeface="Cascadia Mono" panose="020B0609020000020004" pitchFamily="49" charset="0"/>
            </a:endParaRPr>
          </a:p>
          <a:p>
            <a:r>
              <a:rPr lang="en-US" sz="1800" dirty="0">
                <a:solidFill>
                  <a:schemeClr val="bg1"/>
                </a:solidFill>
                <a:latin typeface="Cascadia Mono" panose="020B0609020000020004" pitchFamily="49" charset="0"/>
              </a:rPr>
              <a:t>    // resize</a:t>
            </a:r>
          </a:p>
          <a:p>
            <a:r>
              <a:rPr lang="en-US" sz="1800" dirty="0">
                <a:solidFill>
                  <a:schemeClr val="bg1"/>
                </a:solidFill>
                <a:latin typeface="Cascadia Mono" panose="020B0609020000020004" pitchFamily="49" charset="0"/>
              </a:rPr>
              <a:t>    collection-&gt;resize(</a:t>
            </a:r>
            <a:r>
              <a:rPr lang="en-US" sz="1800" dirty="0" err="1">
                <a:solidFill>
                  <a:schemeClr val="bg1"/>
                </a:solidFill>
                <a:latin typeface="Cascadia Mono" panose="020B0609020000020004" pitchFamily="49" charset="0"/>
              </a:rPr>
              <a:t>currentSize</a:t>
            </a:r>
            <a:r>
              <a:rPr lang="en-US" sz="1800" dirty="0">
                <a:solidFill>
                  <a:schemeClr val="bg1"/>
                </a:solidFill>
                <a:latin typeface="Cascadia Mono" panose="020B0609020000020004" pitchFamily="49" charset="0"/>
              </a:rPr>
              <a:t> - 50);</a:t>
            </a:r>
          </a:p>
          <a:p>
            <a:endParaRPr lang="en-US" sz="1800" dirty="0">
              <a:solidFill>
                <a:schemeClr val="bg1"/>
              </a:solidFill>
              <a:latin typeface="Cascadia Mono" panose="020B0609020000020004" pitchFamily="49" charset="0"/>
            </a:endParaRPr>
          </a:p>
          <a:p>
            <a:r>
              <a:rPr lang="en-US" sz="1800" dirty="0">
                <a:solidFill>
                  <a:schemeClr val="bg1"/>
                </a:solidFill>
                <a:latin typeface="Cascadia Mono" panose="020B0609020000020004" pitchFamily="49" charset="0"/>
              </a:rPr>
              <a:t>    // check if decrease</a:t>
            </a:r>
          </a:p>
          <a:p>
            <a:r>
              <a:rPr lang="en-US" sz="1800" dirty="0">
                <a:solidFill>
                  <a:schemeClr val="bg1"/>
                </a:solidFill>
                <a:latin typeface="Cascadia Mono" panose="020B0609020000020004" pitchFamily="49" charset="0"/>
              </a:rPr>
              <a:t>    ASSERT_GT(collection-&gt;size(), 10);</a:t>
            </a:r>
          </a:p>
          <a:p>
            <a:r>
              <a:rPr lang="en-US" sz="1800" dirty="0">
                <a:solidFill>
                  <a:schemeClr val="bg1"/>
                </a:solidFill>
                <a:latin typeface="Cascadia Mono" panose="020B0609020000020004" pitchFamily="49" charset="0"/>
              </a:rPr>
              <a:t>}</a:t>
            </a:r>
            <a:endParaRPr lang="en-US" dirty="0">
              <a:solidFill>
                <a:schemeClr val="bg1"/>
              </a:solidFill>
            </a:endParaRPr>
          </a:p>
        </p:txBody>
      </p:sp>
      <p:pic>
        <p:nvPicPr>
          <p:cNvPr id="6" name="Picture 5">
            <a:extLst>
              <a:ext uri="{FF2B5EF4-FFF2-40B4-BE49-F238E27FC236}">
                <a16:creationId xmlns:a16="http://schemas.microsoft.com/office/drawing/2014/main" id="{39DEBD1A-AB1F-3DA9-7F7F-33756C1FA912}"/>
              </a:ext>
            </a:extLst>
          </p:cNvPr>
          <p:cNvPicPr>
            <a:picLocks noChangeAspect="1"/>
          </p:cNvPicPr>
          <p:nvPr/>
        </p:nvPicPr>
        <p:blipFill>
          <a:blip r:embed="rId4"/>
          <a:stretch>
            <a:fillRect/>
          </a:stretch>
        </p:blipFill>
        <p:spPr>
          <a:xfrm>
            <a:off x="685800" y="5895388"/>
            <a:ext cx="10411801" cy="646593"/>
          </a:xfrm>
          <a:prstGeom prst="rect">
            <a:avLst/>
          </a:prstGeom>
        </p:spPr>
      </p:pic>
      <p:pic>
        <p:nvPicPr>
          <p:cNvPr id="8" name="Audio 7">
            <a:hlinkClick r:id="" action="ppaction://media"/>
            <a:extLst>
              <a:ext uri="{FF2B5EF4-FFF2-40B4-BE49-F238E27FC236}">
                <a16:creationId xmlns:a16="http://schemas.microsoft.com/office/drawing/2014/main" id="{F464997E-9938-72CF-7339-6CA991496A5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8634130"/>
      </p:ext>
    </p:extLst>
  </p:cSld>
  <p:clrMapOvr>
    <a:masterClrMapping/>
  </p:clrMapOvr>
  <mc:AlternateContent xmlns:mc="http://schemas.openxmlformats.org/markup-compatibility/2006">
    <mc:Choice xmlns:p14="http://schemas.microsoft.com/office/powerpoint/2010/main" Requires="p14">
      <p:transition spd="slow" p14:dur="2000" advTm="12203"/>
    </mc:Choice>
    <mc:Fallback>
      <p:transition spd="slow" advTm="12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5371-B117-C9D0-1F1E-2480ADC1EF3A}"/>
              </a:ext>
            </a:extLst>
          </p:cNvPr>
          <p:cNvSpPr>
            <a:spLocks noGrp="1"/>
          </p:cNvSpPr>
          <p:nvPr>
            <p:ph type="title"/>
          </p:nvPr>
        </p:nvSpPr>
        <p:spPr/>
        <p:txBody>
          <a:bodyPr/>
          <a:lstStyle/>
          <a:p>
            <a:r>
              <a:rPr lang="en-US" dirty="0"/>
              <a:t>Unit Testing 4 (Positive)</a:t>
            </a:r>
          </a:p>
        </p:txBody>
      </p:sp>
      <p:sp>
        <p:nvSpPr>
          <p:cNvPr id="3" name="Text Placeholder 2">
            <a:extLst>
              <a:ext uri="{FF2B5EF4-FFF2-40B4-BE49-F238E27FC236}">
                <a16:creationId xmlns:a16="http://schemas.microsoft.com/office/drawing/2014/main" id="{7B066739-EF0E-6111-4756-D49DEC1BD482}"/>
              </a:ext>
            </a:extLst>
          </p:cNvPr>
          <p:cNvSpPr>
            <a:spLocks noGrp="1"/>
          </p:cNvSpPr>
          <p:nvPr>
            <p:ph type="body" idx="1"/>
          </p:nvPr>
        </p:nvSpPr>
        <p:spPr/>
        <p:txBody>
          <a:bodyPr>
            <a:normAutofit/>
          </a:bodyPr>
          <a:lstStyle/>
          <a:p>
            <a:r>
              <a:rPr lang="en-US" sz="1800" dirty="0">
                <a:solidFill>
                  <a:srgbClr val="008000"/>
                </a:solidFill>
                <a:latin typeface="Cascadia Mono" panose="020B0609020000020004" pitchFamily="49" charset="0"/>
              </a:rPr>
              <a:t>// Test that a collection is empty when created.</a:t>
            </a:r>
            <a:endParaRPr lang="en-US" sz="1800" dirty="0">
              <a:solidFill>
                <a:srgbClr val="000000"/>
              </a:solidFill>
              <a:latin typeface="Cascadia Mono" panose="020B0609020000020004" pitchFamily="49" charset="0"/>
            </a:endParaRPr>
          </a:p>
          <a:p>
            <a:r>
              <a:rPr lang="en-US" sz="1800" dirty="0">
                <a:solidFill>
                  <a:schemeClr val="bg1"/>
                </a:solidFill>
                <a:latin typeface="Cascadia Mono" panose="020B0609020000020004" pitchFamily="49" charset="0"/>
              </a:rPr>
              <a:t>TEST_F(</a:t>
            </a:r>
            <a:r>
              <a:rPr lang="en-US" sz="1800" dirty="0" err="1">
                <a:solidFill>
                  <a:schemeClr val="bg1"/>
                </a:solidFill>
                <a:latin typeface="Cascadia Mono" panose="020B0609020000020004" pitchFamily="49" charset="0"/>
              </a:rPr>
              <a:t>CollectionTest</a:t>
            </a:r>
            <a:r>
              <a:rPr lang="en-US" sz="1800" dirty="0">
                <a:solidFill>
                  <a:schemeClr val="bg1"/>
                </a:solidFill>
                <a:latin typeface="Cascadia Mono" panose="020B0609020000020004" pitchFamily="49" charset="0"/>
              </a:rPr>
              <a:t>, </a:t>
            </a:r>
            <a:r>
              <a:rPr lang="en-US" sz="1800" dirty="0" err="1">
                <a:solidFill>
                  <a:schemeClr val="bg1"/>
                </a:solidFill>
                <a:latin typeface="Cascadia Mono" panose="020B0609020000020004" pitchFamily="49" charset="0"/>
              </a:rPr>
              <a:t>IsEmptyOnCreate</a:t>
            </a:r>
            <a:r>
              <a:rPr lang="en-US" sz="1800" dirty="0">
                <a:solidFill>
                  <a:schemeClr val="bg1"/>
                </a:solidFill>
                <a:latin typeface="Cascadia Mono" panose="020B0609020000020004" pitchFamily="49" charset="0"/>
              </a:rPr>
              <a:t>)</a:t>
            </a:r>
          </a:p>
          <a:p>
            <a:r>
              <a:rPr lang="en-US" sz="1800" dirty="0">
                <a:solidFill>
                  <a:schemeClr val="bg1"/>
                </a:solidFill>
                <a:latin typeface="Cascadia Mono" panose="020B0609020000020004" pitchFamily="49" charset="0"/>
              </a:rPr>
              <a:t>{</a:t>
            </a:r>
          </a:p>
          <a:p>
            <a:r>
              <a:rPr lang="en-US" sz="1800" dirty="0">
                <a:solidFill>
                  <a:schemeClr val="bg1"/>
                </a:solidFill>
                <a:latin typeface="Cascadia Mono" panose="020B0609020000020004" pitchFamily="49" charset="0"/>
              </a:rPr>
              <a:t>    // is the collection empty?</a:t>
            </a:r>
          </a:p>
          <a:p>
            <a:r>
              <a:rPr lang="en-US" sz="1800" dirty="0">
                <a:solidFill>
                  <a:schemeClr val="bg1"/>
                </a:solidFill>
                <a:latin typeface="Cascadia Mono" panose="020B0609020000020004" pitchFamily="49" charset="0"/>
              </a:rPr>
              <a:t>    ASSERT_TRUE(collection-&gt;empty());</a:t>
            </a:r>
          </a:p>
          <a:p>
            <a:endParaRPr lang="en-US" sz="1800" dirty="0">
              <a:solidFill>
                <a:schemeClr val="bg1"/>
              </a:solidFill>
              <a:latin typeface="Cascadia Mono" panose="020B0609020000020004" pitchFamily="49" charset="0"/>
            </a:endParaRPr>
          </a:p>
          <a:p>
            <a:r>
              <a:rPr lang="en-US" sz="1800" dirty="0">
                <a:solidFill>
                  <a:schemeClr val="bg1"/>
                </a:solidFill>
                <a:latin typeface="Cascadia Mono" panose="020B0609020000020004" pitchFamily="49" charset="0"/>
              </a:rPr>
              <a:t>    // if empty, the size must be 0</a:t>
            </a:r>
          </a:p>
          <a:p>
            <a:r>
              <a:rPr lang="en-US" sz="1800" dirty="0">
                <a:solidFill>
                  <a:schemeClr val="bg1"/>
                </a:solidFill>
                <a:latin typeface="Cascadia Mono" panose="020B0609020000020004" pitchFamily="49" charset="0"/>
              </a:rPr>
              <a:t>    ASSERT_EQ(collection-&gt;size(), 0);</a:t>
            </a:r>
          </a:p>
          <a:p>
            <a:r>
              <a:rPr lang="en-US" sz="1800" dirty="0">
                <a:solidFill>
                  <a:schemeClr val="bg1"/>
                </a:solidFill>
                <a:latin typeface="Cascadia Mono" panose="020B0609020000020004" pitchFamily="49" charset="0"/>
              </a:rPr>
              <a:t>}</a:t>
            </a:r>
            <a:endParaRPr lang="en-US" dirty="0">
              <a:solidFill>
                <a:schemeClr val="bg1"/>
              </a:solidFill>
            </a:endParaRPr>
          </a:p>
        </p:txBody>
      </p:sp>
      <p:pic>
        <p:nvPicPr>
          <p:cNvPr id="7" name="Picture 6">
            <a:extLst>
              <a:ext uri="{FF2B5EF4-FFF2-40B4-BE49-F238E27FC236}">
                <a16:creationId xmlns:a16="http://schemas.microsoft.com/office/drawing/2014/main" id="{5D29F6EB-D353-4CF0-8D36-857B90EB842B}"/>
              </a:ext>
            </a:extLst>
          </p:cNvPr>
          <p:cNvPicPr>
            <a:picLocks noChangeAspect="1"/>
          </p:cNvPicPr>
          <p:nvPr/>
        </p:nvPicPr>
        <p:blipFill>
          <a:blip r:embed="rId4"/>
          <a:stretch>
            <a:fillRect/>
          </a:stretch>
        </p:blipFill>
        <p:spPr>
          <a:xfrm>
            <a:off x="921155" y="5803427"/>
            <a:ext cx="9026375" cy="830515"/>
          </a:xfrm>
          <a:prstGeom prst="rect">
            <a:avLst/>
          </a:prstGeom>
        </p:spPr>
      </p:pic>
      <p:pic>
        <p:nvPicPr>
          <p:cNvPr id="9" name="Audio 8">
            <a:hlinkClick r:id="" action="ppaction://media"/>
            <a:extLst>
              <a:ext uri="{FF2B5EF4-FFF2-40B4-BE49-F238E27FC236}">
                <a16:creationId xmlns:a16="http://schemas.microsoft.com/office/drawing/2014/main" id="{86B7972A-1B22-578C-AA0F-1452FFCA2C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4121561"/>
      </p:ext>
    </p:extLst>
  </p:cSld>
  <p:clrMapOvr>
    <a:masterClrMapping/>
  </p:clrMapOvr>
  <mc:AlternateContent xmlns:mc="http://schemas.openxmlformats.org/markup-compatibility/2006">
    <mc:Choice xmlns:p14="http://schemas.microsoft.com/office/powerpoint/2010/main" Requires="p14">
      <p:transition spd="slow" p14:dur="2000" advTm="10472"/>
    </mc:Choice>
    <mc:Fallback>
      <p:transition spd="slow" advTm="10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D6B5FD4-A887-9338-2860-8116B2264A9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651"/>
    </mc:Choice>
    <mc:Fallback>
      <p:transition spd="slow" advTm="102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800" dirty="0"/>
              <a:t>Green Pace has a well-established DevOps process and infrastructure</a:t>
            </a:r>
          </a:p>
          <a:p>
            <a:pPr marL="685800" lvl="1" indent="-228600" algn="l" rtl="0">
              <a:lnSpc>
                <a:spcPct val="90000"/>
              </a:lnSpc>
              <a:spcBef>
                <a:spcPts val="0"/>
              </a:spcBef>
              <a:spcAft>
                <a:spcPts val="0"/>
              </a:spcAft>
              <a:buClr>
                <a:schemeClr val="lt1"/>
              </a:buClr>
              <a:buSzPts val="2000"/>
              <a:buChar char="•"/>
            </a:pPr>
            <a:r>
              <a:rPr lang="en-US" sz="1800" dirty="0"/>
              <a:t>Establishment of pre-prod and prod two-tiered environment</a:t>
            </a:r>
          </a:p>
          <a:p>
            <a:pPr marL="685800" lvl="1" indent="-228600" algn="l" rtl="0">
              <a:lnSpc>
                <a:spcPct val="90000"/>
              </a:lnSpc>
              <a:spcBef>
                <a:spcPts val="0"/>
              </a:spcBef>
              <a:spcAft>
                <a:spcPts val="0"/>
              </a:spcAft>
              <a:buClr>
                <a:schemeClr val="lt1"/>
              </a:buClr>
              <a:buSzPts val="2000"/>
              <a:buChar char="•"/>
            </a:pPr>
            <a:r>
              <a:rPr lang="en-US" sz="1800" dirty="0"/>
              <a:t>DEV/QA </a:t>
            </a:r>
          </a:p>
          <a:p>
            <a:pPr marL="1143000" lvl="2" indent="-228600">
              <a:spcBef>
                <a:spcPts val="0"/>
              </a:spcBef>
              <a:buSzPts val="2000"/>
            </a:pPr>
            <a:r>
              <a:rPr lang="en-US" dirty="0"/>
              <a:t>Unit testing</a:t>
            </a:r>
          </a:p>
          <a:p>
            <a:pPr marL="1600200" lvl="3" indent="-228600">
              <a:spcBef>
                <a:spcPts val="0"/>
              </a:spcBef>
              <a:buSzPts val="2000"/>
            </a:pPr>
            <a:r>
              <a:rPr lang="en-US" sz="1800" dirty="0" err="1"/>
              <a:t>CppChecker</a:t>
            </a:r>
            <a:endParaRPr lang="en-US" sz="1800" dirty="0"/>
          </a:p>
          <a:p>
            <a:pPr marL="1600200" lvl="3" indent="-228600">
              <a:spcBef>
                <a:spcPts val="0"/>
              </a:spcBef>
              <a:buSzPts val="2000"/>
            </a:pPr>
            <a:r>
              <a:rPr lang="en-US" sz="1800" dirty="0"/>
              <a:t>Junit</a:t>
            </a:r>
          </a:p>
          <a:p>
            <a:pPr marL="1600200" lvl="3" indent="-228600">
              <a:spcBef>
                <a:spcPts val="0"/>
              </a:spcBef>
              <a:buSzPts val="2000"/>
            </a:pPr>
            <a:r>
              <a:rPr lang="en-US" sz="1800" dirty="0" err="1"/>
              <a:t>Polyspace</a:t>
            </a:r>
            <a:r>
              <a:rPr lang="en-US" sz="1800" dirty="0"/>
              <a:t> Bug Finder</a:t>
            </a:r>
          </a:p>
          <a:p>
            <a:pPr marL="685800" lvl="1" indent="-228600">
              <a:spcBef>
                <a:spcPts val="0"/>
              </a:spcBef>
              <a:buSzPts val="2000"/>
            </a:pPr>
            <a:r>
              <a:rPr lang="en-US" sz="1800" dirty="0"/>
              <a:t>PROD</a:t>
            </a:r>
          </a:p>
          <a:p>
            <a:pPr marL="1143000" lvl="2" indent="-228600">
              <a:spcBef>
                <a:spcPts val="0"/>
              </a:spcBef>
              <a:buSzPts val="2000"/>
            </a:pPr>
            <a:r>
              <a:rPr lang="en-US" dirty="0"/>
              <a:t>Metrics and monitoring</a:t>
            </a:r>
          </a:p>
          <a:p>
            <a:pPr marL="1600200" lvl="3" indent="-228600">
              <a:spcBef>
                <a:spcPts val="0"/>
              </a:spcBef>
              <a:buSzPts val="2000"/>
            </a:pPr>
            <a:r>
              <a:rPr lang="en-US" sz="1800" dirty="0" err="1"/>
              <a:t>CodeSonar</a:t>
            </a:r>
            <a:r>
              <a:rPr lang="en-US" sz="1800" dirty="0"/>
              <a:t> </a:t>
            </a:r>
          </a:p>
          <a:p>
            <a:pPr marL="1600200" lvl="3" indent="-228600">
              <a:spcBef>
                <a:spcPts val="0"/>
              </a:spcBef>
              <a:buSzPts val="2000"/>
            </a:pPr>
            <a:endParaRPr lang="en-US"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6D20222-7FDE-8475-7515-6AAC867B8CE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793"/>
    </mc:Choice>
    <mc:Fallback>
      <p:transition spd="slow" advTm="87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“Don’t’ leave security to the end”</a:t>
            </a:r>
          </a:p>
          <a:p>
            <a:pPr marL="228600" lvl="0" indent="-228600" algn="l" rtl="0">
              <a:lnSpc>
                <a:spcPct val="90000"/>
              </a:lnSpc>
              <a:spcBef>
                <a:spcPts val="0"/>
              </a:spcBef>
              <a:spcAft>
                <a:spcPts val="0"/>
              </a:spcAft>
              <a:buClr>
                <a:schemeClr val="lt1"/>
              </a:buClr>
              <a:buSzPts val="2000"/>
              <a:buChar char="•"/>
            </a:pPr>
            <a:r>
              <a:rPr lang="en-US" sz="2000" dirty="0"/>
              <a:t>Follow the principles throughout the entire SDLC</a:t>
            </a:r>
          </a:p>
          <a:p>
            <a:pPr marL="685800" lvl="1" indent="-228600">
              <a:spcBef>
                <a:spcPts val="0"/>
              </a:spcBef>
              <a:buSzPts val="2000"/>
            </a:pPr>
            <a:r>
              <a:rPr lang="en-US" sz="1800" dirty="0"/>
              <a:t>Focus on security in every step may result in an extended project timeline, but avoids potential risks</a:t>
            </a:r>
          </a:p>
          <a:p>
            <a:pPr marL="228600" lvl="0" indent="-228600" algn="l" rtl="0">
              <a:lnSpc>
                <a:spcPct val="90000"/>
              </a:lnSpc>
              <a:spcBef>
                <a:spcPts val="0"/>
              </a:spcBef>
              <a:spcAft>
                <a:spcPts val="0"/>
              </a:spcAft>
              <a:buClr>
                <a:schemeClr val="lt1"/>
              </a:buClr>
              <a:buSzPts val="2000"/>
              <a:buChar char="•"/>
            </a:pPr>
            <a:r>
              <a:rPr lang="en-US" sz="2000" dirty="0"/>
              <a:t>Establish robust defense against threats</a:t>
            </a:r>
          </a:p>
          <a:p>
            <a:pPr marL="228600" lvl="0" indent="-228600" algn="l" rtl="0">
              <a:lnSpc>
                <a:spcPct val="90000"/>
              </a:lnSpc>
              <a:spcBef>
                <a:spcPts val="0"/>
              </a:spcBef>
              <a:spcAft>
                <a:spcPts val="0"/>
              </a:spcAft>
              <a:buClr>
                <a:schemeClr val="lt1"/>
              </a:buClr>
              <a:buSzPts val="2000"/>
              <a:buChar char="•"/>
            </a:pPr>
            <a:r>
              <a:rPr lang="en-US" sz="2000" dirty="0"/>
              <a:t>Examples to address security</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408F42E-9ECC-C9BF-1637-6349C0A21C8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3441"/>
    </mc:Choice>
    <mc:Fallback>
      <p:transition spd="slow" advTm="153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1143000" lvl="2" indent="-228600" algn="l" rtl="0">
              <a:lnSpc>
                <a:spcPct val="90000"/>
              </a:lnSpc>
              <a:spcBef>
                <a:spcPts val="0"/>
              </a:spcBef>
              <a:spcAft>
                <a:spcPts val="0"/>
              </a:spcAft>
              <a:buClr>
                <a:schemeClr val="lt1"/>
              </a:buClr>
              <a:buSzPts val="1800"/>
              <a:buChar char="•"/>
            </a:pPr>
            <a:r>
              <a:rPr lang="en-US" dirty="0"/>
              <a:t>Gaps that need to be addressed</a:t>
            </a:r>
          </a:p>
          <a:p>
            <a:pPr marL="1600200" lvl="3" indent="-228600">
              <a:spcBef>
                <a:spcPts val="0"/>
              </a:spcBef>
            </a:pPr>
            <a:r>
              <a:rPr lang="en-US" sz="1800" dirty="0"/>
              <a:t>Unpreparedness</a:t>
            </a:r>
          </a:p>
          <a:p>
            <a:pPr marL="1600200" lvl="3" indent="-228600">
              <a:spcBef>
                <a:spcPts val="0"/>
              </a:spcBef>
            </a:pPr>
            <a:r>
              <a:rPr lang="en-US" sz="1800" dirty="0"/>
              <a:t>Lack of monitoring</a:t>
            </a:r>
          </a:p>
          <a:p>
            <a:pPr marL="1600200" lvl="3" indent="-228600">
              <a:spcBef>
                <a:spcPts val="0"/>
              </a:spcBef>
            </a:pPr>
            <a:r>
              <a:rPr lang="en-US" sz="1800" dirty="0"/>
              <a:t>BYOD security</a:t>
            </a:r>
          </a:p>
          <a:p>
            <a:pPr marL="1600200" lvl="3" indent="-228600">
              <a:spcBef>
                <a:spcPts val="0"/>
              </a:spcBef>
            </a:pPr>
            <a:r>
              <a:rPr lang="en-US" sz="1800" dirty="0"/>
              <a:t>Third party vendors</a:t>
            </a:r>
          </a:p>
          <a:p>
            <a:pPr marL="1600200" lvl="3" indent="-228600">
              <a:spcBef>
                <a:spcPts val="0"/>
              </a:spcBef>
            </a:pPr>
            <a:r>
              <a:rPr lang="en-US" sz="1800" dirty="0"/>
              <a:t>Etc.</a:t>
            </a:r>
            <a:endParaRPr sz="18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920FCFF-613E-3B70-1575-BBDBEE45E7E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1076"/>
    </mc:Choice>
    <mc:Fallback>
      <p:transition spd="slow" advTm="101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Input data validation</a:t>
            </a:r>
          </a:p>
          <a:p>
            <a:pPr marL="228600" lvl="0" indent="-228600" algn="l" rtl="0">
              <a:lnSpc>
                <a:spcPct val="90000"/>
              </a:lnSpc>
              <a:spcBef>
                <a:spcPts val="0"/>
              </a:spcBef>
              <a:spcAft>
                <a:spcPts val="0"/>
              </a:spcAft>
              <a:buClr>
                <a:schemeClr val="lt1"/>
              </a:buClr>
              <a:buSzPts val="2200"/>
              <a:buChar char="•"/>
            </a:pPr>
            <a:r>
              <a:rPr lang="en-US" dirty="0"/>
              <a:t>Warnings/error message review</a:t>
            </a:r>
          </a:p>
          <a:p>
            <a:pPr marL="228600" lvl="0" indent="-228600" algn="l" rtl="0">
              <a:lnSpc>
                <a:spcPct val="90000"/>
              </a:lnSpc>
              <a:spcBef>
                <a:spcPts val="0"/>
              </a:spcBef>
              <a:spcAft>
                <a:spcPts val="0"/>
              </a:spcAft>
              <a:buClr>
                <a:schemeClr val="lt1"/>
              </a:buClr>
              <a:buSzPts val="2200"/>
              <a:buChar char="•"/>
            </a:pPr>
            <a:r>
              <a:rPr lang="en-US" dirty="0"/>
              <a:t>Architectural security policy</a:t>
            </a:r>
          </a:p>
          <a:p>
            <a:pPr marL="228600" lvl="0" indent="-228600" algn="l" rtl="0">
              <a:lnSpc>
                <a:spcPct val="90000"/>
              </a:lnSpc>
              <a:spcBef>
                <a:spcPts val="0"/>
              </a:spcBef>
              <a:spcAft>
                <a:spcPts val="0"/>
              </a:spcAft>
              <a:buClr>
                <a:schemeClr val="lt1"/>
              </a:buClr>
              <a:buSzPts val="2200"/>
              <a:buChar char="•"/>
            </a:pPr>
            <a:r>
              <a:rPr lang="en-US" dirty="0"/>
              <a:t>Simplification</a:t>
            </a:r>
          </a:p>
          <a:p>
            <a:pPr marL="228600" lvl="0" indent="-228600" algn="l" rtl="0">
              <a:lnSpc>
                <a:spcPct val="90000"/>
              </a:lnSpc>
              <a:spcBef>
                <a:spcPts val="0"/>
              </a:spcBef>
              <a:spcAft>
                <a:spcPts val="0"/>
              </a:spcAft>
              <a:buClr>
                <a:schemeClr val="lt1"/>
              </a:buClr>
              <a:buSzPts val="2200"/>
              <a:buChar char="•"/>
            </a:pPr>
            <a:r>
              <a:rPr lang="en-US" dirty="0"/>
              <a:t>Access control</a:t>
            </a:r>
          </a:p>
          <a:p>
            <a:pPr marL="228600" lvl="0" indent="-228600" algn="l" rtl="0">
              <a:lnSpc>
                <a:spcPct val="90000"/>
              </a:lnSpc>
              <a:spcBef>
                <a:spcPts val="0"/>
              </a:spcBef>
              <a:spcAft>
                <a:spcPts val="0"/>
              </a:spcAft>
              <a:buClr>
                <a:schemeClr val="lt1"/>
              </a:buClr>
              <a:buSzPts val="2200"/>
              <a:buChar char="•"/>
            </a:pPr>
            <a:r>
              <a:rPr lang="en-US" dirty="0"/>
              <a:t>Data sanitization</a:t>
            </a:r>
          </a:p>
          <a:p>
            <a:pPr marL="228600" lvl="0" indent="-228600" algn="l" rtl="0">
              <a:lnSpc>
                <a:spcPct val="90000"/>
              </a:lnSpc>
              <a:spcBef>
                <a:spcPts val="0"/>
              </a:spcBef>
              <a:spcAft>
                <a:spcPts val="0"/>
              </a:spcAft>
              <a:buClr>
                <a:schemeClr val="lt1"/>
              </a:buClr>
              <a:buSzPts val="2200"/>
              <a:buChar char="•"/>
            </a:pPr>
            <a:r>
              <a:rPr lang="en-US" dirty="0"/>
              <a:t>Defense in depth</a:t>
            </a:r>
          </a:p>
          <a:p>
            <a:pPr marL="228600" lvl="0" indent="-228600" algn="l" rtl="0">
              <a:lnSpc>
                <a:spcPct val="90000"/>
              </a:lnSpc>
              <a:spcBef>
                <a:spcPts val="0"/>
              </a:spcBef>
              <a:spcAft>
                <a:spcPts val="0"/>
              </a:spcAft>
              <a:buClr>
                <a:schemeClr val="lt1"/>
              </a:buClr>
              <a:buSzPts val="2200"/>
              <a:buChar char="•"/>
            </a:pPr>
            <a:endParaRPr lang="en-US"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3D92C13-46AA-DE97-B10D-9751D0F9CBD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3286"/>
    </mc:Choice>
    <mc:Fallback>
      <p:transition spd="slow" advTm="163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effectLst/>
              </a:rPr>
              <a:t>10 common gaps in cyber security</a:t>
            </a:r>
            <a:r>
              <a:rPr lang="en-US" dirty="0">
                <a:effectLst/>
              </a:rPr>
              <a:t>. Business &amp; Personal Insurance Solutions. (n.d.). https://www.chubb.com/vn-en/articles/10-common-gaps-in-cyber-security.html </a:t>
            </a:r>
          </a:p>
          <a:p>
            <a:r>
              <a:rPr lang="en-US" i="1" dirty="0">
                <a:effectLst/>
              </a:rPr>
              <a:t>What is AAA Security?</a:t>
            </a:r>
            <a:r>
              <a:rPr lang="en-US" dirty="0">
                <a:effectLst/>
              </a:rPr>
              <a:t>. Fortinet. (n.d.). https://www.fortinet.com/resources/cyberglossary/aaa-security </a:t>
            </a:r>
          </a:p>
          <a:p>
            <a:endParaRPr lang="en-US" dirty="0">
              <a:effectLst/>
            </a:endParaRPr>
          </a:p>
          <a:p>
            <a:endParaRPr lang="en-US"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953CA82-6F12-F8DF-5B8D-D7D1EEBE64C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002"/>
    </mc:Choice>
    <mc:Fallback>
      <p:transition spd="slow" advTm="9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509336" y="1736902"/>
            <a:ext cx="10820400" cy="1102510"/>
          </a:xfrm>
          <a:prstGeom prst="rect">
            <a:avLst/>
          </a:prstGeom>
          <a:noFill/>
          <a:ln>
            <a:noFill/>
          </a:ln>
        </p:spPr>
        <p:txBody>
          <a:bodyPr spcFirstLastPara="1" wrap="square" lIns="91425" tIns="45700" rIns="91425" bIns="45700" anchor="t" anchorCtr="0">
            <a:normAutofit fontScale="92500" lnSpcReduction="10000"/>
          </a:bodyPr>
          <a:lstStyle/>
          <a:p>
            <a:pPr marL="685800" lvl="0" indent="0" algn="l" rtl="0">
              <a:lnSpc>
                <a:spcPct val="90000"/>
              </a:lnSpc>
              <a:spcBef>
                <a:spcPts val="0"/>
              </a:spcBef>
              <a:spcAft>
                <a:spcPts val="0"/>
              </a:spcAft>
              <a:buSzPts val="1800"/>
              <a:buNone/>
            </a:pPr>
            <a:r>
              <a:rPr lang="en-US" dirty="0"/>
              <a:t>Software development at Green Pace requires consistent implementation of secure principles to all developed applications. Consistent approaches and methodologies must be maintained through all policies that are uniformly defined, implemented, governed, and maintained over time</a:t>
            </a:r>
            <a:endParaRPr lang="en-US"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9A8A7104-F368-52C9-474B-B44EDD68B6C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794"/>
    </mc:Choice>
    <mc:Fallback>
      <p:transition spd="slow" advTm="36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508800169"/>
              </p:ext>
            </p:extLst>
          </p:nvPr>
        </p:nvGraphicFramePr>
        <p:xfrm>
          <a:off x="3171900" y="2561050"/>
          <a:ext cx="7835225" cy="39775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571500" marR="0" lvl="0" indent="-57150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String correctness </a:t>
                      </a:r>
                    </a:p>
                    <a:p>
                      <a:pPr marL="571500" marR="0" lvl="0" indent="-57150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SQL injection </a:t>
                      </a:r>
                    </a:p>
                    <a:p>
                      <a:pPr marL="571500" marR="0" lvl="0" indent="-57150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Memory protection </a:t>
                      </a:r>
                    </a:p>
                    <a:p>
                      <a:pPr marL="571500" marR="0" lvl="0" indent="-57150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Exceptions </a:t>
                      </a:r>
                    </a:p>
                    <a:p>
                      <a:pPr marL="571500" marR="0" lvl="0" indent="-57150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Object oriented programming </a:t>
                      </a:r>
                    </a:p>
                    <a:p>
                      <a:pPr marL="571500" marR="0" lvl="0" indent="-57150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Concurrency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lang="en-US" sz="1400" u="none" strike="noStrike" cap="none" dirty="0">
                        <a:solidFill>
                          <a:srgbClr val="FFD966"/>
                        </a:solidFill>
                      </a:endParaRP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Data value</a:t>
                      </a: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string correctness</a:t>
                      </a: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SQL injection</a:t>
                      </a: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Memory protection</a:t>
                      </a: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I/O</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lang="en-US" sz="1400" u="none" strike="noStrike" cap="none" dirty="0">
                        <a:solidFill>
                          <a:srgbClr val="FFD966"/>
                        </a:solidFill>
                      </a:endParaRP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Data type</a:t>
                      </a: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Assertions</a:t>
                      </a: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Exceptions</a:t>
                      </a: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Object oriented programming</a:t>
                      </a: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Concurrency </a:t>
                      </a:r>
                      <a:endParaRPr sz="15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lang="en-US" sz="1400" u="none" strike="noStrike" cap="none" dirty="0">
                        <a:solidFill>
                          <a:srgbClr val="FFD966"/>
                        </a:solidFill>
                      </a:endParaRP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Data type </a:t>
                      </a: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Data value </a:t>
                      </a: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Assertions </a:t>
                      </a:r>
                    </a:p>
                    <a:p>
                      <a:pPr marL="285750" marR="0" lvl="0" indent="-285750" algn="l" rtl="0">
                        <a:lnSpc>
                          <a:spcPct val="100000"/>
                        </a:lnSpc>
                        <a:spcBef>
                          <a:spcPts val="0"/>
                        </a:spcBef>
                        <a:spcAft>
                          <a:spcPts val="0"/>
                        </a:spcAft>
                        <a:buClr>
                          <a:srgbClr val="000000"/>
                        </a:buClr>
                        <a:buSzPts val="3600"/>
                        <a:buFontTx/>
                        <a:buChar char="-"/>
                      </a:pPr>
                      <a:r>
                        <a:rPr lang="en-US" sz="1500" u="none" strike="noStrike" cap="none" dirty="0">
                          <a:solidFill>
                            <a:schemeClr val="tx1"/>
                          </a:solidFill>
                        </a:rPr>
                        <a:t>I/O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AB636EC6-65B9-8F95-0AA9-1084C1D7E5B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158"/>
    </mc:Choice>
    <mc:Fallback>
      <p:transition spd="slow" advTm="97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685800" lvl="1" indent="-228600">
              <a:spcBef>
                <a:spcPts val="0"/>
              </a:spcBef>
              <a:buSzPts val="2200"/>
            </a:pPr>
            <a:r>
              <a:rPr lang="en-US" dirty="0"/>
              <a:t>Data value</a:t>
            </a:r>
          </a:p>
          <a:p>
            <a:pPr marL="685800" lvl="1" indent="-228600">
              <a:spcBef>
                <a:spcPts val="0"/>
              </a:spcBef>
              <a:buSzPts val="2200"/>
            </a:pPr>
            <a:r>
              <a:rPr lang="en-US" dirty="0"/>
              <a:t>String correctness</a:t>
            </a:r>
          </a:p>
          <a:p>
            <a:pPr marL="685800" lvl="1" indent="-228600">
              <a:spcBef>
                <a:spcPts val="0"/>
              </a:spcBef>
              <a:buSzPts val="2200"/>
            </a:pPr>
            <a:r>
              <a:rPr lang="en-US" dirty="0"/>
              <a:t>SQL injection</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685800" lvl="1" indent="-228600">
              <a:spcBef>
                <a:spcPts val="0"/>
              </a:spcBef>
              <a:buSzPts val="2200"/>
            </a:pPr>
            <a:r>
              <a:rPr lang="en-US" dirty="0"/>
              <a:t>OOP</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685800" lvl="1" indent="-228600">
              <a:spcBef>
                <a:spcPts val="0"/>
              </a:spcBef>
              <a:buSzPts val="2200"/>
            </a:pPr>
            <a:r>
              <a:rPr lang="en-US" dirty="0"/>
              <a:t>Memory protection</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685800" lvl="1" indent="-228600">
              <a:spcBef>
                <a:spcPts val="0"/>
              </a:spcBef>
              <a:buSzPts val="2200"/>
            </a:pPr>
            <a:r>
              <a:rPr lang="en-US" dirty="0"/>
              <a:t>I/O </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685800" lvl="1" indent="-228600">
              <a:spcBef>
                <a:spcPts val="0"/>
              </a:spcBef>
              <a:buSzPts val="2200"/>
            </a:pPr>
            <a:r>
              <a:rPr lang="en-US" dirty="0"/>
              <a:t>Assertions </a:t>
            </a:r>
          </a:p>
          <a:p>
            <a:pPr marL="685800" lvl="1" indent="-228600">
              <a:spcBef>
                <a:spcPts val="0"/>
              </a:spcBef>
              <a:buSzPts val="2200"/>
            </a:pPr>
            <a:r>
              <a:rPr lang="en-US" dirty="0"/>
              <a:t>Concurrency </a:t>
            </a:r>
          </a:p>
          <a:p>
            <a:pPr marL="228600" lvl="0" indent="-228600" algn="l" rtl="0">
              <a:lnSpc>
                <a:spcPct val="90000"/>
              </a:lnSpc>
              <a:spcBef>
                <a:spcPts val="0"/>
              </a:spcBef>
              <a:spcAft>
                <a:spcPts val="0"/>
              </a:spcAft>
              <a:buClr>
                <a:schemeClr val="lt1"/>
              </a:buClr>
              <a:buSzPts val="2200"/>
              <a:buChar char="•"/>
            </a:pPr>
            <a:r>
              <a:rPr lang="en-US" dirty="0"/>
              <a:t>Adopt a secure coding standard</a:t>
            </a:r>
          </a:p>
          <a:p>
            <a:pPr marL="685800" lvl="1" indent="-228600">
              <a:spcBef>
                <a:spcPts val="0"/>
              </a:spcBef>
              <a:buSzPts val="2200"/>
            </a:pPr>
            <a:r>
              <a:rPr lang="en-US" dirty="0"/>
              <a:t>Data type</a:t>
            </a:r>
          </a:p>
          <a:p>
            <a:pPr marL="685800" lvl="1" indent="-228600">
              <a:spcBef>
                <a:spcPts val="0"/>
              </a:spcBef>
              <a:buSzPts val="2200"/>
            </a:pPr>
            <a:r>
              <a:rPr lang="en-US" dirty="0"/>
              <a:t>Exceptions </a:t>
            </a:r>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E72DDCEF-AA28-8D94-B34D-909D4817F34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674"/>
    </mc:Choice>
    <mc:Fallback>
      <p:transition spd="slow" advTm="102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49C12809-5A5D-9AE8-DA0D-7DAF4931E788}"/>
              </a:ext>
            </a:extLst>
          </p:cNvPr>
          <p:cNvGraphicFramePr>
            <a:graphicFrameLocks noGrp="1"/>
          </p:cNvGraphicFramePr>
          <p:nvPr>
            <p:extLst>
              <p:ext uri="{D42A27DB-BD31-4B8C-83A1-F6EECF244321}">
                <p14:modId xmlns:p14="http://schemas.microsoft.com/office/powerpoint/2010/main" val="1804222766"/>
              </p:ext>
            </p:extLst>
          </p:nvPr>
        </p:nvGraphicFramePr>
        <p:xfrm>
          <a:off x="2032000" y="2139445"/>
          <a:ext cx="8128000" cy="4226560"/>
        </p:xfrm>
        <a:graphic>
          <a:graphicData uri="http://schemas.openxmlformats.org/drawingml/2006/table">
            <a:tbl>
              <a:tblPr firstRow="1" bandRow="1">
                <a:tableStyleId>{08FB837D-C827-4EFA-A057-4D05807E0F7C}</a:tableStyleId>
              </a:tblPr>
              <a:tblGrid>
                <a:gridCol w="2032000">
                  <a:extLst>
                    <a:ext uri="{9D8B030D-6E8A-4147-A177-3AD203B41FA5}">
                      <a16:colId xmlns:a16="http://schemas.microsoft.com/office/drawing/2014/main" val="3837493182"/>
                    </a:ext>
                  </a:extLst>
                </a:gridCol>
                <a:gridCol w="2032000">
                  <a:extLst>
                    <a:ext uri="{9D8B030D-6E8A-4147-A177-3AD203B41FA5}">
                      <a16:colId xmlns:a16="http://schemas.microsoft.com/office/drawing/2014/main" val="2816013626"/>
                    </a:ext>
                  </a:extLst>
                </a:gridCol>
                <a:gridCol w="2032000">
                  <a:extLst>
                    <a:ext uri="{9D8B030D-6E8A-4147-A177-3AD203B41FA5}">
                      <a16:colId xmlns:a16="http://schemas.microsoft.com/office/drawing/2014/main" val="4266931632"/>
                    </a:ext>
                  </a:extLst>
                </a:gridCol>
                <a:gridCol w="2032000">
                  <a:extLst>
                    <a:ext uri="{9D8B030D-6E8A-4147-A177-3AD203B41FA5}">
                      <a16:colId xmlns:a16="http://schemas.microsoft.com/office/drawing/2014/main" val="3917074631"/>
                    </a:ext>
                  </a:extLst>
                </a:gridCol>
              </a:tblGrid>
              <a:tr h="370840">
                <a:tc>
                  <a:txBody>
                    <a:bodyPr/>
                    <a:lstStyle/>
                    <a:p>
                      <a:pPr algn="ctr"/>
                      <a:r>
                        <a:rPr lang="en-US" b="1" dirty="0">
                          <a:solidFill>
                            <a:schemeClr val="bg1"/>
                          </a:solidFill>
                        </a:rPr>
                        <a:t>Coding Standard</a:t>
                      </a:r>
                    </a:p>
                  </a:txBody>
                  <a:tcPr/>
                </a:tc>
                <a:tc>
                  <a:txBody>
                    <a:bodyPr/>
                    <a:lstStyle/>
                    <a:p>
                      <a:pPr algn="ctr"/>
                      <a:r>
                        <a:rPr lang="en-US" b="1" dirty="0">
                          <a:solidFill>
                            <a:schemeClr val="bg1"/>
                          </a:solidFill>
                        </a:rPr>
                        <a:t>Severity</a:t>
                      </a:r>
                    </a:p>
                  </a:txBody>
                  <a:tcPr/>
                </a:tc>
                <a:tc>
                  <a:txBody>
                    <a:bodyPr/>
                    <a:lstStyle/>
                    <a:p>
                      <a:pPr algn="ctr"/>
                      <a:r>
                        <a:rPr lang="en-US" b="1" dirty="0">
                          <a:solidFill>
                            <a:schemeClr val="bg1"/>
                          </a:solidFill>
                        </a:rPr>
                        <a:t>Likelihood</a:t>
                      </a:r>
                    </a:p>
                  </a:txBody>
                  <a:tcPr/>
                </a:tc>
                <a:tc>
                  <a:txBody>
                    <a:bodyPr/>
                    <a:lstStyle/>
                    <a:p>
                      <a:pPr algn="ctr"/>
                      <a:r>
                        <a:rPr lang="en-US" b="1" dirty="0">
                          <a:solidFill>
                            <a:schemeClr val="bg1"/>
                          </a:solidFill>
                        </a:rPr>
                        <a:t>Rank</a:t>
                      </a:r>
                    </a:p>
                  </a:txBody>
                  <a:tcPr/>
                </a:tc>
                <a:extLst>
                  <a:ext uri="{0D108BD9-81ED-4DB2-BD59-A6C34878D82A}">
                    <a16:rowId xmlns:a16="http://schemas.microsoft.com/office/drawing/2014/main" val="4208265776"/>
                  </a:ext>
                </a:extLst>
              </a:tr>
              <a:tr h="370840">
                <a:tc>
                  <a:txBody>
                    <a:bodyPr/>
                    <a:lstStyle/>
                    <a:p>
                      <a:pPr algn="ctr"/>
                      <a:r>
                        <a:rPr lang="en-US" dirty="0">
                          <a:solidFill>
                            <a:schemeClr val="bg1"/>
                          </a:solidFill>
                        </a:rPr>
                        <a:t>String correctness</a:t>
                      </a:r>
                    </a:p>
                  </a:txBody>
                  <a:tcPr/>
                </a:tc>
                <a:tc>
                  <a:txBody>
                    <a:bodyPr/>
                    <a:lstStyle/>
                    <a:p>
                      <a:pPr algn="ctr"/>
                      <a:r>
                        <a:rPr lang="en-US" dirty="0">
                          <a:solidFill>
                            <a:schemeClr val="bg1"/>
                          </a:solidFill>
                        </a:rPr>
                        <a:t>High </a:t>
                      </a:r>
                    </a:p>
                  </a:txBody>
                  <a:tcPr/>
                </a:tc>
                <a:tc>
                  <a:txBody>
                    <a:bodyPr/>
                    <a:lstStyle/>
                    <a:p>
                      <a:pPr algn="ctr"/>
                      <a:r>
                        <a:rPr lang="en-US" dirty="0">
                          <a:solidFill>
                            <a:schemeClr val="bg1"/>
                          </a:solidFill>
                        </a:rPr>
                        <a:t>Likely</a:t>
                      </a:r>
                    </a:p>
                  </a:txBody>
                  <a:tcPr/>
                </a:tc>
                <a:tc>
                  <a:txBody>
                    <a:bodyPr/>
                    <a:lstStyle/>
                    <a:p>
                      <a:pPr algn="ctr"/>
                      <a:r>
                        <a:rPr lang="en-US" dirty="0">
                          <a:solidFill>
                            <a:schemeClr val="bg1"/>
                          </a:solidFill>
                        </a:rPr>
                        <a:t>1</a:t>
                      </a:r>
                    </a:p>
                  </a:txBody>
                  <a:tcPr/>
                </a:tc>
                <a:extLst>
                  <a:ext uri="{0D108BD9-81ED-4DB2-BD59-A6C34878D82A}">
                    <a16:rowId xmlns:a16="http://schemas.microsoft.com/office/drawing/2014/main" val="2219499376"/>
                  </a:ext>
                </a:extLst>
              </a:tr>
              <a:tr h="370840">
                <a:tc>
                  <a:txBody>
                    <a:bodyPr/>
                    <a:lstStyle/>
                    <a:p>
                      <a:pPr algn="ctr"/>
                      <a:r>
                        <a:rPr lang="en-US" dirty="0">
                          <a:solidFill>
                            <a:schemeClr val="bg1"/>
                          </a:solidFill>
                        </a:rPr>
                        <a:t>SQL injection</a:t>
                      </a:r>
                    </a:p>
                  </a:txBody>
                  <a:tcPr/>
                </a:tc>
                <a:tc>
                  <a:txBody>
                    <a:bodyPr/>
                    <a:lstStyle/>
                    <a:p>
                      <a:pPr algn="ctr"/>
                      <a:r>
                        <a:rPr lang="en-US" dirty="0">
                          <a:solidFill>
                            <a:schemeClr val="bg1"/>
                          </a:solidFill>
                        </a:rPr>
                        <a:t>High</a:t>
                      </a:r>
                    </a:p>
                  </a:txBody>
                  <a:tcPr/>
                </a:tc>
                <a:tc>
                  <a:txBody>
                    <a:bodyPr/>
                    <a:lstStyle/>
                    <a:p>
                      <a:pPr algn="ctr"/>
                      <a:r>
                        <a:rPr lang="en-US" dirty="0">
                          <a:solidFill>
                            <a:schemeClr val="bg1"/>
                          </a:solidFill>
                        </a:rPr>
                        <a:t>Likely</a:t>
                      </a:r>
                    </a:p>
                  </a:txBody>
                  <a:tcPr/>
                </a:tc>
                <a:tc>
                  <a:txBody>
                    <a:bodyPr/>
                    <a:lstStyle/>
                    <a:p>
                      <a:pPr algn="ctr"/>
                      <a:r>
                        <a:rPr lang="en-US" dirty="0">
                          <a:solidFill>
                            <a:schemeClr val="bg1"/>
                          </a:solidFill>
                        </a:rPr>
                        <a:t>2</a:t>
                      </a:r>
                    </a:p>
                  </a:txBody>
                  <a:tcPr/>
                </a:tc>
                <a:extLst>
                  <a:ext uri="{0D108BD9-81ED-4DB2-BD59-A6C34878D82A}">
                    <a16:rowId xmlns:a16="http://schemas.microsoft.com/office/drawing/2014/main" val="210466769"/>
                  </a:ext>
                </a:extLst>
              </a:tr>
              <a:tr h="370840">
                <a:tc>
                  <a:txBody>
                    <a:bodyPr/>
                    <a:lstStyle/>
                    <a:p>
                      <a:pPr algn="ctr"/>
                      <a:r>
                        <a:rPr lang="en-US" dirty="0">
                          <a:solidFill>
                            <a:schemeClr val="bg1"/>
                          </a:solidFill>
                        </a:rPr>
                        <a:t>Memory protection</a:t>
                      </a:r>
                    </a:p>
                  </a:txBody>
                  <a:tcPr/>
                </a:tc>
                <a:tc>
                  <a:txBody>
                    <a:bodyPr/>
                    <a:lstStyle/>
                    <a:p>
                      <a:pPr algn="ctr"/>
                      <a:r>
                        <a:rPr lang="en-US" dirty="0">
                          <a:solidFill>
                            <a:schemeClr val="bg1"/>
                          </a:solidFill>
                        </a:rPr>
                        <a:t>High</a:t>
                      </a:r>
                    </a:p>
                  </a:txBody>
                  <a:tcPr/>
                </a:tc>
                <a:tc>
                  <a:txBody>
                    <a:bodyPr/>
                    <a:lstStyle/>
                    <a:p>
                      <a:pPr algn="ctr"/>
                      <a:r>
                        <a:rPr lang="en-US" dirty="0">
                          <a:solidFill>
                            <a:schemeClr val="bg1"/>
                          </a:solidFill>
                        </a:rPr>
                        <a:t>Likely</a:t>
                      </a:r>
                    </a:p>
                  </a:txBody>
                  <a:tcPr/>
                </a:tc>
                <a:tc>
                  <a:txBody>
                    <a:bodyPr/>
                    <a:lstStyle/>
                    <a:p>
                      <a:pPr algn="ctr"/>
                      <a:r>
                        <a:rPr lang="en-US" dirty="0">
                          <a:solidFill>
                            <a:schemeClr val="bg1"/>
                          </a:solidFill>
                        </a:rPr>
                        <a:t>3</a:t>
                      </a:r>
                    </a:p>
                  </a:txBody>
                  <a:tcPr/>
                </a:tc>
                <a:extLst>
                  <a:ext uri="{0D108BD9-81ED-4DB2-BD59-A6C34878D82A}">
                    <a16:rowId xmlns:a16="http://schemas.microsoft.com/office/drawing/2014/main" val="3257785001"/>
                  </a:ext>
                </a:extLst>
              </a:tr>
              <a:tr h="370840">
                <a:tc>
                  <a:txBody>
                    <a:bodyPr/>
                    <a:lstStyle/>
                    <a:p>
                      <a:pPr algn="ctr"/>
                      <a:r>
                        <a:rPr lang="en-US" dirty="0">
                          <a:solidFill>
                            <a:schemeClr val="bg1"/>
                          </a:solidFill>
                        </a:rPr>
                        <a:t>Data value</a:t>
                      </a:r>
                    </a:p>
                  </a:txBody>
                  <a:tcPr/>
                </a:tc>
                <a:tc>
                  <a:txBody>
                    <a:bodyPr/>
                    <a:lstStyle/>
                    <a:p>
                      <a:pPr algn="ctr"/>
                      <a:r>
                        <a:rPr lang="en-US" dirty="0">
                          <a:solidFill>
                            <a:schemeClr val="bg1"/>
                          </a:solidFill>
                        </a:rPr>
                        <a:t>Medium</a:t>
                      </a:r>
                    </a:p>
                  </a:txBody>
                  <a:tcPr/>
                </a:tc>
                <a:tc>
                  <a:txBody>
                    <a:bodyPr/>
                    <a:lstStyle/>
                    <a:p>
                      <a:pPr algn="ctr"/>
                      <a:r>
                        <a:rPr lang="en-US" dirty="0">
                          <a:solidFill>
                            <a:schemeClr val="bg1"/>
                          </a:solidFill>
                        </a:rPr>
                        <a:t>Unlikely</a:t>
                      </a:r>
                    </a:p>
                  </a:txBody>
                  <a:tcPr/>
                </a:tc>
                <a:tc>
                  <a:txBody>
                    <a:bodyPr/>
                    <a:lstStyle/>
                    <a:p>
                      <a:pPr algn="ctr"/>
                      <a:r>
                        <a:rPr lang="en-US" dirty="0">
                          <a:solidFill>
                            <a:schemeClr val="bg1"/>
                          </a:solidFill>
                        </a:rPr>
                        <a:t>4</a:t>
                      </a:r>
                    </a:p>
                  </a:txBody>
                  <a:tcPr/>
                </a:tc>
                <a:extLst>
                  <a:ext uri="{0D108BD9-81ED-4DB2-BD59-A6C34878D82A}">
                    <a16:rowId xmlns:a16="http://schemas.microsoft.com/office/drawing/2014/main" val="4064384017"/>
                  </a:ext>
                </a:extLst>
              </a:tr>
              <a:tr h="370840">
                <a:tc>
                  <a:txBody>
                    <a:bodyPr/>
                    <a:lstStyle/>
                    <a:p>
                      <a:pPr algn="ctr"/>
                      <a:r>
                        <a:rPr lang="en-US" dirty="0">
                          <a:solidFill>
                            <a:schemeClr val="bg1"/>
                          </a:solidFill>
                        </a:rPr>
                        <a:t>Input and output</a:t>
                      </a:r>
                    </a:p>
                  </a:txBody>
                  <a:tcPr/>
                </a:tc>
                <a:tc>
                  <a:txBody>
                    <a:bodyPr/>
                    <a:lstStyle/>
                    <a:p>
                      <a:pPr algn="ctr"/>
                      <a:r>
                        <a:rPr lang="en-US" dirty="0">
                          <a:solidFill>
                            <a:schemeClr val="bg1"/>
                          </a:solidFill>
                        </a:rPr>
                        <a:t>Medium</a:t>
                      </a:r>
                    </a:p>
                  </a:txBody>
                  <a:tcPr/>
                </a:tc>
                <a:tc>
                  <a:txBody>
                    <a:bodyPr/>
                    <a:lstStyle/>
                    <a:p>
                      <a:pPr algn="ctr"/>
                      <a:r>
                        <a:rPr lang="en-US" dirty="0">
                          <a:solidFill>
                            <a:schemeClr val="bg1"/>
                          </a:solidFill>
                        </a:rPr>
                        <a:t>Unlikely</a:t>
                      </a:r>
                    </a:p>
                  </a:txBody>
                  <a:tcPr/>
                </a:tc>
                <a:tc>
                  <a:txBody>
                    <a:bodyPr/>
                    <a:lstStyle/>
                    <a:p>
                      <a:pPr algn="ctr"/>
                      <a:r>
                        <a:rPr lang="en-US" dirty="0">
                          <a:solidFill>
                            <a:schemeClr val="bg1"/>
                          </a:solidFill>
                        </a:rPr>
                        <a:t>5</a:t>
                      </a:r>
                    </a:p>
                  </a:txBody>
                  <a:tcPr/>
                </a:tc>
                <a:extLst>
                  <a:ext uri="{0D108BD9-81ED-4DB2-BD59-A6C34878D82A}">
                    <a16:rowId xmlns:a16="http://schemas.microsoft.com/office/drawing/2014/main" val="3837040661"/>
                  </a:ext>
                </a:extLst>
              </a:tr>
              <a:tr h="370840">
                <a:tc>
                  <a:txBody>
                    <a:bodyPr/>
                    <a:lstStyle/>
                    <a:p>
                      <a:pPr algn="ctr"/>
                      <a:r>
                        <a:rPr lang="en-US" dirty="0">
                          <a:solidFill>
                            <a:schemeClr val="bg1"/>
                          </a:solidFill>
                        </a:rPr>
                        <a:t>Exceptions</a:t>
                      </a:r>
                    </a:p>
                  </a:txBody>
                  <a:tcPr/>
                </a:tc>
                <a:tc>
                  <a:txBody>
                    <a:bodyPr/>
                    <a:lstStyle/>
                    <a:p>
                      <a:pPr algn="ctr"/>
                      <a:r>
                        <a:rPr lang="en-US" dirty="0">
                          <a:solidFill>
                            <a:schemeClr val="bg1"/>
                          </a:solidFill>
                        </a:rPr>
                        <a:t>Low</a:t>
                      </a:r>
                    </a:p>
                  </a:txBody>
                  <a:tcPr/>
                </a:tc>
                <a:tc>
                  <a:txBody>
                    <a:bodyPr/>
                    <a:lstStyle/>
                    <a:p>
                      <a:pPr algn="ctr"/>
                      <a:r>
                        <a:rPr lang="en-US" dirty="0">
                          <a:solidFill>
                            <a:schemeClr val="bg1"/>
                          </a:solidFill>
                        </a:rPr>
                        <a:t>Probable</a:t>
                      </a:r>
                    </a:p>
                  </a:txBody>
                  <a:tcPr/>
                </a:tc>
                <a:tc>
                  <a:txBody>
                    <a:bodyPr/>
                    <a:lstStyle/>
                    <a:p>
                      <a:pPr algn="ctr"/>
                      <a:r>
                        <a:rPr lang="en-US" dirty="0">
                          <a:solidFill>
                            <a:schemeClr val="bg1"/>
                          </a:solidFill>
                        </a:rPr>
                        <a:t>6</a:t>
                      </a:r>
                    </a:p>
                  </a:txBody>
                  <a:tcPr/>
                </a:tc>
                <a:extLst>
                  <a:ext uri="{0D108BD9-81ED-4DB2-BD59-A6C34878D82A}">
                    <a16:rowId xmlns:a16="http://schemas.microsoft.com/office/drawing/2014/main" val="295534383"/>
                  </a:ext>
                </a:extLst>
              </a:tr>
              <a:tr h="370840">
                <a:tc>
                  <a:txBody>
                    <a:bodyPr/>
                    <a:lstStyle/>
                    <a:p>
                      <a:pPr algn="ctr"/>
                      <a:r>
                        <a:rPr lang="en-US" dirty="0">
                          <a:solidFill>
                            <a:schemeClr val="bg1"/>
                          </a:solidFill>
                        </a:rPr>
                        <a:t>Object oriented programming</a:t>
                      </a:r>
                    </a:p>
                  </a:txBody>
                  <a:tcPr/>
                </a:tc>
                <a:tc>
                  <a:txBody>
                    <a:bodyPr/>
                    <a:lstStyle/>
                    <a:p>
                      <a:pPr algn="ctr"/>
                      <a:r>
                        <a:rPr lang="en-US" dirty="0">
                          <a:solidFill>
                            <a:schemeClr val="bg1"/>
                          </a:solidFill>
                        </a:rPr>
                        <a:t>Low</a:t>
                      </a:r>
                    </a:p>
                  </a:txBody>
                  <a:tcPr/>
                </a:tc>
                <a:tc>
                  <a:txBody>
                    <a:bodyPr/>
                    <a:lstStyle/>
                    <a:p>
                      <a:pPr algn="ctr"/>
                      <a:r>
                        <a:rPr lang="en-US" dirty="0">
                          <a:solidFill>
                            <a:schemeClr val="bg1"/>
                          </a:solidFill>
                        </a:rPr>
                        <a:t>Probable</a:t>
                      </a:r>
                    </a:p>
                  </a:txBody>
                  <a:tcPr/>
                </a:tc>
                <a:tc>
                  <a:txBody>
                    <a:bodyPr/>
                    <a:lstStyle/>
                    <a:p>
                      <a:pPr algn="ctr"/>
                      <a:r>
                        <a:rPr lang="en-US" dirty="0">
                          <a:solidFill>
                            <a:schemeClr val="bg1"/>
                          </a:solidFill>
                        </a:rPr>
                        <a:t>7</a:t>
                      </a:r>
                    </a:p>
                  </a:txBody>
                  <a:tcPr/>
                </a:tc>
                <a:extLst>
                  <a:ext uri="{0D108BD9-81ED-4DB2-BD59-A6C34878D82A}">
                    <a16:rowId xmlns:a16="http://schemas.microsoft.com/office/drawing/2014/main" val="984291333"/>
                  </a:ext>
                </a:extLst>
              </a:tr>
              <a:tr h="370840">
                <a:tc>
                  <a:txBody>
                    <a:bodyPr/>
                    <a:lstStyle/>
                    <a:p>
                      <a:pPr algn="ctr"/>
                      <a:r>
                        <a:rPr lang="en-US" dirty="0">
                          <a:solidFill>
                            <a:schemeClr val="bg1"/>
                          </a:solidFill>
                        </a:rPr>
                        <a:t>Concurrency</a:t>
                      </a:r>
                    </a:p>
                  </a:txBody>
                  <a:tcPr/>
                </a:tc>
                <a:tc>
                  <a:txBody>
                    <a:bodyPr/>
                    <a:lstStyle/>
                    <a:p>
                      <a:pPr algn="ctr"/>
                      <a:r>
                        <a:rPr lang="en-US" dirty="0">
                          <a:solidFill>
                            <a:schemeClr val="bg1"/>
                          </a:solidFill>
                        </a:rPr>
                        <a:t>Low</a:t>
                      </a:r>
                    </a:p>
                  </a:txBody>
                  <a:tcPr/>
                </a:tc>
                <a:tc>
                  <a:txBody>
                    <a:bodyPr/>
                    <a:lstStyle/>
                    <a:p>
                      <a:pPr algn="ctr"/>
                      <a:r>
                        <a:rPr lang="en-US" dirty="0">
                          <a:solidFill>
                            <a:schemeClr val="bg1"/>
                          </a:solidFill>
                        </a:rPr>
                        <a:t>Probable</a:t>
                      </a:r>
                    </a:p>
                  </a:txBody>
                  <a:tcPr/>
                </a:tc>
                <a:tc>
                  <a:txBody>
                    <a:bodyPr/>
                    <a:lstStyle/>
                    <a:p>
                      <a:pPr algn="ctr"/>
                      <a:r>
                        <a:rPr lang="en-US" dirty="0">
                          <a:solidFill>
                            <a:schemeClr val="bg1"/>
                          </a:solidFill>
                        </a:rPr>
                        <a:t>8</a:t>
                      </a:r>
                    </a:p>
                  </a:txBody>
                  <a:tcPr/>
                </a:tc>
                <a:extLst>
                  <a:ext uri="{0D108BD9-81ED-4DB2-BD59-A6C34878D82A}">
                    <a16:rowId xmlns:a16="http://schemas.microsoft.com/office/drawing/2014/main" val="1186985770"/>
                  </a:ext>
                </a:extLst>
              </a:tr>
              <a:tr h="370840">
                <a:tc>
                  <a:txBody>
                    <a:bodyPr/>
                    <a:lstStyle/>
                    <a:p>
                      <a:pPr algn="ctr"/>
                      <a:r>
                        <a:rPr lang="en-US" dirty="0">
                          <a:solidFill>
                            <a:schemeClr val="bg1"/>
                          </a:solidFill>
                        </a:rPr>
                        <a:t>Data type</a:t>
                      </a:r>
                    </a:p>
                  </a:txBody>
                  <a:tcPr/>
                </a:tc>
                <a:tc>
                  <a:txBody>
                    <a:bodyPr/>
                    <a:lstStyle/>
                    <a:p>
                      <a:pPr algn="ctr"/>
                      <a:r>
                        <a:rPr lang="en-US" dirty="0">
                          <a:solidFill>
                            <a:schemeClr val="bg1"/>
                          </a:solidFill>
                        </a:rPr>
                        <a:t>Low</a:t>
                      </a:r>
                    </a:p>
                  </a:txBody>
                  <a:tcPr/>
                </a:tc>
                <a:tc>
                  <a:txBody>
                    <a:bodyPr/>
                    <a:lstStyle/>
                    <a:p>
                      <a:pPr algn="ctr"/>
                      <a:r>
                        <a:rPr lang="en-US" dirty="0">
                          <a:solidFill>
                            <a:schemeClr val="bg1"/>
                          </a:solidFill>
                        </a:rPr>
                        <a:t>Unlikely</a:t>
                      </a:r>
                    </a:p>
                  </a:txBody>
                  <a:tcPr/>
                </a:tc>
                <a:tc>
                  <a:txBody>
                    <a:bodyPr/>
                    <a:lstStyle/>
                    <a:p>
                      <a:pPr algn="ctr"/>
                      <a:r>
                        <a:rPr lang="en-US" dirty="0">
                          <a:solidFill>
                            <a:schemeClr val="bg1"/>
                          </a:solidFill>
                        </a:rPr>
                        <a:t>9</a:t>
                      </a:r>
                    </a:p>
                  </a:txBody>
                  <a:tcPr/>
                </a:tc>
                <a:extLst>
                  <a:ext uri="{0D108BD9-81ED-4DB2-BD59-A6C34878D82A}">
                    <a16:rowId xmlns:a16="http://schemas.microsoft.com/office/drawing/2014/main" val="3652918057"/>
                  </a:ext>
                </a:extLst>
              </a:tr>
              <a:tr h="370840">
                <a:tc>
                  <a:txBody>
                    <a:bodyPr/>
                    <a:lstStyle/>
                    <a:p>
                      <a:pPr algn="ctr"/>
                      <a:r>
                        <a:rPr lang="en-US" dirty="0">
                          <a:solidFill>
                            <a:schemeClr val="bg1"/>
                          </a:solidFill>
                        </a:rPr>
                        <a:t>Assertions</a:t>
                      </a:r>
                    </a:p>
                  </a:txBody>
                  <a:tcPr/>
                </a:tc>
                <a:tc>
                  <a:txBody>
                    <a:bodyPr/>
                    <a:lstStyle/>
                    <a:p>
                      <a:pPr algn="ctr"/>
                      <a:r>
                        <a:rPr lang="en-US" dirty="0">
                          <a:solidFill>
                            <a:schemeClr val="bg1"/>
                          </a:solidFill>
                        </a:rPr>
                        <a:t>Low</a:t>
                      </a:r>
                    </a:p>
                  </a:txBody>
                  <a:tcPr/>
                </a:tc>
                <a:tc>
                  <a:txBody>
                    <a:bodyPr/>
                    <a:lstStyle/>
                    <a:p>
                      <a:pPr algn="ctr"/>
                      <a:r>
                        <a:rPr lang="en-US" dirty="0">
                          <a:solidFill>
                            <a:schemeClr val="bg1"/>
                          </a:solidFill>
                        </a:rPr>
                        <a:t>Unlikely</a:t>
                      </a:r>
                    </a:p>
                  </a:txBody>
                  <a:tcPr/>
                </a:tc>
                <a:tc>
                  <a:txBody>
                    <a:bodyPr/>
                    <a:lstStyle/>
                    <a:p>
                      <a:pPr algn="ctr"/>
                      <a:r>
                        <a:rPr lang="en-US" dirty="0">
                          <a:solidFill>
                            <a:schemeClr val="bg1"/>
                          </a:solidFill>
                        </a:rPr>
                        <a:t>10</a:t>
                      </a:r>
                    </a:p>
                  </a:txBody>
                  <a:tcPr/>
                </a:tc>
                <a:extLst>
                  <a:ext uri="{0D108BD9-81ED-4DB2-BD59-A6C34878D82A}">
                    <a16:rowId xmlns:a16="http://schemas.microsoft.com/office/drawing/2014/main" val="3987138370"/>
                  </a:ext>
                </a:extLst>
              </a:tr>
            </a:tbl>
          </a:graphicData>
        </a:graphic>
      </p:graphicFrame>
      <p:pic>
        <p:nvPicPr>
          <p:cNvPr id="5" name="Audio 4">
            <a:hlinkClick r:id="" action="ppaction://media"/>
            <a:extLst>
              <a:ext uri="{FF2B5EF4-FFF2-40B4-BE49-F238E27FC236}">
                <a16:creationId xmlns:a16="http://schemas.microsoft.com/office/drawing/2014/main" id="{5612CE3C-5C4A-C6D1-BF8D-B92C14C3D31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4200"/>
    </mc:Choice>
    <mc:Fallback>
      <p:transition spd="slow" advTm="244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BB165585-C236-0796-6E52-1C0973257738}"/>
              </a:ext>
            </a:extLst>
          </p:cNvPr>
          <p:cNvGraphicFramePr>
            <a:graphicFrameLocks noGrp="1"/>
          </p:cNvGraphicFramePr>
          <p:nvPr>
            <p:extLst>
              <p:ext uri="{D42A27DB-BD31-4B8C-83A1-F6EECF244321}">
                <p14:modId xmlns:p14="http://schemas.microsoft.com/office/powerpoint/2010/main" val="949320655"/>
              </p:ext>
            </p:extLst>
          </p:nvPr>
        </p:nvGraphicFramePr>
        <p:xfrm>
          <a:off x="930442" y="2187979"/>
          <a:ext cx="10411326" cy="4024313"/>
        </p:xfrm>
        <a:graphic>
          <a:graphicData uri="http://schemas.openxmlformats.org/drawingml/2006/table">
            <a:tbl>
              <a:tblPr firstRow="1" firstCol="1">
                <a:tableStyleId>{802198C4-3087-4945-87E3-76CBB3509B7E}</a:tableStyleId>
              </a:tblPr>
              <a:tblGrid>
                <a:gridCol w="1839849">
                  <a:extLst>
                    <a:ext uri="{9D8B030D-6E8A-4147-A177-3AD203B41FA5}">
                      <a16:colId xmlns:a16="http://schemas.microsoft.com/office/drawing/2014/main" val="4040601708"/>
                    </a:ext>
                  </a:extLst>
                </a:gridCol>
                <a:gridCol w="8571477">
                  <a:extLst>
                    <a:ext uri="{9D8B030D-6E8A-4147-A177-3AD203B41FA5}">
                      <a16:colId xmlns:a16="http://schemas.microsoft.com/office/drawing/2014/main" val="2227131560"/>
                    </a:ext>
                  </a:extLst>
                </a:gridCol>
              </a:tblGrid>
              <a:tr h="1452837">
                <a:tc>
                  <a:txBody>
                    <a:bodyPr/>
                    <a:lstStyle/>
                    <a:p>
                      <a:pPr marL="0" marR="0">
                        <a:spcBef>
                          <a:spcPts val="0"/>
                        </a:spcBef>
                        <a:spcAft>
                          <a:spcPts val="0"/>
                        </a:spcAft>
                      </a:pPr>
                      <a:r>
                        <a:rPr lang="en-US" sz="1500">
                          <a:solidFill>
                            <a:schemeClr val="bg1"/>
                          </a:solidFill>
                          <a:effectLst/>
                        </a:rPr>
                        <a:t>Encryption in rest</a:t>
                      </a:r>
                      <a:endParaRPr lang="en-US" sz="1500">
                        <a:solidFill>
                          <a:schemeClr val="bg1"/>
                        </a:solidFill>
                        <a:effectLst/>
                        <a:latin typeface="Calibri" panose="020F0502020204030204" pitchFamily="34" charset="0"/>
                        <a:ea typeface="SimSun" panose="02010600030101010101" pitchFamily="2" charset="-122"/>
                      </a:endParaRPr>
                    </a:p>
                  </a:txBody>
                  <a:tcPr marL="58021" marR="58021" marT="58021" marB="58021"/>
                </a:tc>
                <a:tc>
                  <a:txBody>
                    <a:bodyPr/>
                    <a:lstStyle/>
                    <a:p>
                      <a:pPr marL="0" marR="0">
                        <a:spcBef>
                          <a:spcPts val="0"/>
                        </a:spcBef>
                        <a:spcAft>
                          <a:spcPts val="0"/>
                        </a:spcAft>
                      </a:pPr>
                      <a:r>
                        <a:rPr lang="en-US" sz="1500" dirty="0">
                          <a:solidFill>
                            <a:schemeClr val="bg1"/>
                          </a:solidFill>
                          <a:effectLst/>
                        </a:rPr>
                        <a:t>Encryption at rest represents data encryption that is stored on-premise to ensure that all on-prem data is stored in a safe and secure. </a:t>
                      </a:r>
                      <a:endParaRPr lang="en-US" sz="1500" dirty="0">
                        <a:solidFill>
                          <a:schemeClr val="bg1"/>
                        </a:solidFill>
                        <a:effectLst/>
                        <a:latin typeface="Calibri" panose="020F0502020204030204" pitchFamily="34" charset="0"/>
                        <a:ea typeface="SimSun" panose="02010600030101010101" pitchFamily="2" charset="-122"/>
                      </a:endParaRPr>
                    </a:p>
                  </a:txBody>
                  <a:tcPr marL="58021" marR="58021" marT="58021" marB="58021"/>
                </a:tc>
                <a:extLst>
                  <a:ext uri="{0D108BD9-81ED-4DB2-BD59-A6C34878D82A}">
                    <a16:rowId xmlns:a16="http://schemas.microsoft.com/office/drawing/2014/main" val="3608612702"/>
                  </a:ext>
                </a:extLst>
              </a:tr>
              <a:tr h="1619937">
                <a:tc>
                  <a:txBody>
                    <a:bodyPr/>
                    <a:lstStyle/>
                    <a:p>
                      <a:pPr marL="0" marR="0">
                        <a:spcBef>
                          <a:spcPts val="0"/>
                        </a:spcBef>
                        <a:spcAft>
                          <a:spcPts val="0"/>
                        </a:spcAft>
                      </a:pPr>
                      <a:r>
                        <a:rPr lang="en-US" sz="1500">
                          <a:solidFill>
                            <a:schemeClr val="bg1"/>
                          </a:solidFill>
                          <a:effectLst/>
                        </a:rPr>
                        <a:t>Encryption at flight</a:t>
                      </a:r>
                      <a:endParaRPr lang="en-US" sz="1500">
                        <a:solidFill>
                          <a:schemeClr val="bg1"/>
                        </a:solidFill>
                        <a:effectLst/>
                        <a:latin typeface="Calibri" panose="020F0502020204030204" pitchFamily="34" charset="0"/>
                        <a:ea typeface="SimSun" panose="02010600030101010101" pitchFamily="2" charset="-122"/>
                      </a:endParaRPr>
                    </a:p>
                  </a:txBody>
                  <a:tcPr marL="58021" marR="58021" marT="58021" marB="58021"/>
                </a:tc>
                <a:tc>
                  <a:txBody>
                    <a:bodyPr/>
                    <a:lstStyle/>
                    <a:p>
                      <a:pPr marL="0" marR="0">
                        <a:spcBef>
                          <a:spcPts val="0"/>
                        </a:spcBef>
                        <a:spcAft>
                          <a:spcPts val="0"/>
                        </a:spcAft>
                      </a:pPr>
                      <a:r>
                        <a:rPr lang="en-US" sz="1500" dirty="0">
                          <a:solidFill>
                            <a:schemeClr val="bg1"/>
                          </a:solidFill>
                          <a:effectLst/>
                        </a:rPr>
                        <a:t>Encryption at flight means data encryption during transit to ensure that in case of sensitive information needed to be sent from one entity to another, it does not get hacked during transit.</a:t>
                      </a:r>
                      <a:endParaRPr lang="en-US" sz="1500" dirty="0">
                        <a:solidFill>
                          <a:schemeClr val="bg1"/>
                        </a:solidFill>
                        <a:effectLst/>
                        <a:latin typeface="Calibri" panose="020F0502020204030204" pitchFamily="34" charset="0"/>
                        <a:ea typeface="SimSun" panose="02010600030101010101" pitchFamily="2" charset="-122"/>
                      </a:endParaRPr>
                    </a:p>
                  </a:txBody>
                  <a:tcPr marL="58021" marR="58021" marT="58021" marB="58021"/>
                </a:tc>
                <a:extLst>
                  <a:ext uri="{0D108BD9-81ED-4DB2-BD59-A6C34878D82A}">
                    <a16:rowId xmlns:a16="http://schemas.microsoft.com/office/drawing/2014/main" val="4231641182"/>
                  </a:ext>
                </a:extLst>
              </a:tr>
              <a:tr h="951539">
                <a:tc>
                  <a:txBody>
                    <a:bodyPr/>
                    <a:lstStyle/>
                    <a:p>
                      <a:pPr marL="0" marR="0">
                        <a:spcBef>
                          <a:spcPts val="0"/>
                        </a:spcBef>
                        <a:spcAft>
                          <a:spcPts val="0"/>
                        </a:spcAft>
                      </a:pPr>
                      <a:r>
                        <a:rPr lang="en-US" sz="1500">
                          <a:solidFill>
                            <a:schemeClr val="bg1"/>
                          </a:solidFill>
                          <a:effectLst/>
                        </a:rPr>
                        <a:t>Encryption in use</a:t>
                      </a:r>
                      <a:endParaRPr lang="en-US" sz="1500">
                        <a:solidFill>
                          <a:schemeClr val="bg1"/>
                        </a:solidFill>
                        <a:effectLst/>
                        <a:latin typeface="Calibri" panose="020F0502020204030204" pitchFamily="34" charset="0"/>
                        <a:ea typeface="SimSun" panose="02010600030101010101" pitchFamily="2" charset="-122"/>
                      </a:endParaRPr>
                    </a:p>
                  </a:txBody>
                  <a:tcPr marL="58021" marR="58021" marT="58021" marB="58021"/>
                </a:tc>
                <a:tc>
                  <a:txBody>
                    <a:bodyPr/>
                    <a:lstStyle/>
                    <a:p>
                      <a:pPr marL="0" marR="0">
                        <a:spcBef>
                          <a:spcPts val="0"/>
                        </a:spcBef>
                        <a:spcAft>
                          <a:spcPts val="0"/>
                        </a:spcAft>
                      </a:pPr>
                      <a:r>
                        <a:rPr lang="en-US" sz="1500" dirty="0">
                          <a:solidFill>
                            <a:schemeClr val="bg1"/>
                          </a:solidFill>
                          <a:effectLst/>
                        </a:rPr>
                        <a:t>Encryption in use ensures that once the authorized entity receives and decrypted an encrypted piece of data, such data will remain encrypted like processing plaintext. </a:t>
                      </a:r>
                      <a:endParaRPr lang="en-US" sz="1500" dirty="0">
                        <a:solidFill>
                          <a:schemeClr val="bg1"/>
                        </a:solidFill>
                        <a:effectLst/>
                        <a:latin typeface="Calibri" panose="020F0502020204030204" pitchFamily="34" charset="0"/>
                        <a:ea typeface="SimSun" panose="02010600030101010101" pitchFamily="2" charset="-122"/>
                      </a:endParaRPr>
                    </a:p>
                  </a:txBody>
                  <a:tcPr marL="58021" marR="58021" marT="58021" marB="58021"/>
                </a:tc>
                <a:extLst>
                  <a:ext uri="{0D108BD9-81ED-4DB2-BD59-A6C34878D82A}">
                    <a16:rowId xmlns:a16="http://schemas.microsoft.com/office/drawing/2014/main" val="2211183005"/>
                  </a:ext>
                </a:extLst>
              </a:tr>
            </a:tbl>
          </a:graphicData>
        </a:graphic>
      </p:graphicFrame>
      <p:pic>
        <p:nvPicPr>
          <p:cNvPr id="4" name="Audio 3">
            <a:hlinkClick r:id="" action="ppaction://media"/>
            <a:extLst>
              <a:ext uri="{FF2B5EF4-FFF2-40B4-BE49-F238E27FC236}">
                <a16:creationId xmlns:a16="http://schemas.microsoft.com/office/drawing/2014/main" id="{04590D09-C8B1-D357-EA09-EDB9A23444E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9558"/>
    </mc:Choice>
    <mc:Fallback>
      <p:transition spd="slow" advTm="129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a:t>
            </a:r>
          </a:p>
          <a:p>
            <a:pPr marL="685800" lvl="1" indent="-228600">
              <a:spcBef>
                <a:spcPts val="0"/>
              </a:spcBef>
              <a:buSzPts val="2400"/>
            </a:pPr>
            <a:r>
              <a:rPr lang="en-US" dirty="0"/>
              <a:t>User identification with proper credentials</a:t>
            </a:r>
          </a:p>
          <a:p>
            <a:pPr marL="228600" lvl="0" indent="-228600" algn="l" rtl="0">
              <a:lnSpc>
                <a:spcPct val="90000"/>
              </a:lnSpc>
              <a:spcBef>
                <a:spcPts val="0"/>
              </a:spcBef>
              <a:spcAft>
                <a:spcPts val="0"/>
              </a:spcAft>
              <a:buClr>
                <a:schemeClr val="lt1"/>
              </a:buClr>
              <a:buSzPts val="2400"/>
              <a:buChar char="•"/>
            </a:pPr>
            <a:r>
              <a:rPr lang="en-US" dirty="0"/>
              <a:t>Authorization</a:t>
            </a:r>
          </a:p>
          <a:p>
            <a:pPr marL="685800" lvl="1" indent="-228600">
              <a:spcBef>
                <a:spcPts val="0"/>
              </a:spcBef>
              <a:buSzPts val="2400"/>
            </a:pPr>
            <a:r>
              <a:rPr lang="en-US" dirty="0"/>
              <a:t>User privilege to specific platform</a:t>
            </a:r>
          </a:p>
          <a:p>
            <a:pPr marL="228600" lvl="0" indent="-228600" algn="l" rtl="0">
              <a:lnSpc>
                <a:spcPct val="90000"/>
              </a:lnSpc>
              <a:spcBef>
                <a:spcPts val="0"/>
              </a:spcBef>
              <a:spcAft>
                <a:spcPts val="0"/>
              </a:spcAft>
              <a:buClr>
                <a:schemeClr val="lt1"/>
              </a:buClr>
              <a:buSzPts val="2400"/>
              <a:buChar char="•"/>
            </a:pPr>
            <a:r>
              <a:rPr lang="en-US" dirty="0"/>
              <a:t>Accounting </a:t>
            </a:r>
          </a:p>
          <a:p>
            <a:pPr marL="685800" lvl="1" indent="-228600">
              <a:spcBef>
                <a:spcPts val="0"/>
              </a:spcBef>
              <a:buSzPts val="2400"/>
            </a:pPr>
            <a:r>
              <a:rPr lang="en-US" dirty="0"/>
              <a:t>Resources consumed during access</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1B9AB90-B5E3-2054-3DB1-5C33B5E6C57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0255"/>
    </mc:Choice>
    <mc:Fallback>
      <p:transition spd="slow" advTm="100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5371-B117-C9D0-1F1E-2480ADC1EF3A}"/>
              </a:ext>
            </a:extLst>
          </p:cNvPr>
          <p:cNvSpPr>
            <a:spLocks noGrp="1"/>
          </p:cNvSpPr>
          <p:nvPr>
            <p:ph type="title"/>
          </p:nvPr>
        </p:nvSpPr>
        <p:spPr/>
        <p:txBody>
          <a:bodyPr/>
          <a:lstStyle/>
          <a:p>
            <a:r>
              <a:rPr lang="en-US" dirty="0"/>
              <a:t>Unit Testing 1 (Positive)</a:t>
            </a:r>
          </a:p>
        </p:txBody>
      </p:sp>
      <p:sp>
        <p:nvSpPr>
          <p:cNvPr id="3" name="Text Placeholder 2">
            <a:extLst>
              <a:ext uri="{FF2B5EF4-FFF2-40B4-BE49-F238E27FC236}">
                <a16:creationId xmlns:a16="http://schemas.microsoft.com/office/drawing/2014/main" id="{7B066739-EF0E-6111-4756-D49DEC1BD482}"/>
              </a:ext>
            </a:extLst>
          </p:cNvPr>
          <p:cNvSpPr>
            <a:spLocks noGrp="1"/>
          </p:cNvSpPr>
          <p:nvPr>
            <p:ph type="body" idx="1"/>
          </p:nvPr>
        </p:nvSpPr>
        <p:spPr/>
        <p:txBody>
          <a:bodyPr>
            <a:normAutofit/>
          </a:bodyPr>
          <a:lstStyle/>
          <a:p>
            <a:r>
              <a:rPr lang="en-US" sz="1800" dirty="0">
                <a:solidFill>
                  <a:srgbClr val="008000"/>
                </a:solidFill>
                <a:latin typeface="Cascadia Mono" panose="020B0609020000020004" pitchFamily="49" charset="0"/>
              </a:rPr>
              <a:t>// Test that a collection is empty when created.</a:t>
            </a:r>
            <a:endParaRPr lang="en-US" sz="1800" dirty="0">
              <a:solidFill>
                <a:srgbClr val="000000"/>
              </a:solidFill>
              <a:latin typeface="Cascadia Mono" panose="020B0609020000020004" pitchFamily="49" charset="0"/>
            </a:endParaRPr>
          </a:p>
          <a:p>
            <a:r>
              <a:rPr lang="en-US" sz="1800" dirty="0">
                <a:solidFill>
                  <a:schemeClr val="bg1"/>
                </a:solidFill>
                <a:latin typeface="Cascadia Mono" panose="020B0609020000020004" pitchFamily="49" charset="0"/>
              </a:rPr>
              <a:t>TEST_F(</a:t>
            </a:r>
            <a:r>
              <a:rPr lang="en-US" sz="1800" dirty="0" err="1">
                <a:solidFill>
                  <a:schemeClr val="bg1"/>
                </a:solidFill>
                <a:latin typeface="Cascadia Mono" panose="020B0609020000020004" pitchFamily="49" charset="0"/>
              </a:rPr>
              <a:t>CollectionTest</a:t>
            </a:r>
            <a:r>
              <a:rPr lang="en-US" sz="1800" dirty="0">
                <a:solidFill>
                  <a:schemeClr val="bg1"/>
                </a:solidFill>
                <a:latin typeface="Cascadia Mono" panose="020B0609020000020004" pitchFamily="49" charset="0"/>
              </a:rPr>
              <a:t>, </a:t>
            </a:r>
            <a:r>
              <a:rPr lang="en-US" sz="1800" dirty="0" err="1">
                <a:solidFill>
                  <a:schemeClr val="bg1"/>
                </a:solidFill>
                <a:latin typeface="Cascadia Mono" panose="020B0609020000020004" pitchFamily="49" charset="0"/>
              </a:rPr>
              <a:t>CollectionSmartPointerIsNotNull</a:t>
            </a:r>
            <a:r>
              <a:rPr lang="en-US" sz="1800" dirty="0">
                <a:solidFill>
                  <a:schemeClr val="bg1"/>
                </a:solidFill>
                <a:latin typeface="Cascadia Mono" panose="020B0609020000020004" pitchFamily="49" charset="0"/>
              </a:rPr>
              <a:t>)</a:t>
            </a:r>
          </a:p>
          <a:p>
            <a:r>
              <a:rPr lang="en-US" sz="1800" dirty="0">
                <a:solidFill>
                  <a:schemeClr val="bg1"/>
                </a:solidFill>
                <a:latin typeface="Cascadia Mono" panose="020B0609020000020004" pitchFamily="49" charset="0"/>
              </a:rPr>
              <a:t>{</a:t>
            </a:r>
          </a:p>
          <a:p>
            <a:r>
              <a:rPr lang="en-US" sz="1800" dirty="0">
                <a:solidFill>
                  <a:schemeClr val="bg1"/>
                </a:solidFill>
                <a:latin typeface="Cascadia Mono" panose="020B0609020000020004" pitchFamily="49" charset="0"/>
              </a:rPr>
              <a:t>    // is the collection created</a:t>
            </a:r>
          </a:p>
          <a:p>
            <a:r>
              <a:rPr lang="en-US" sz="1800" dirty="0">
                <a:solidFill>
                  <a:schemeClr val="bg1"/>
                </a:solidFill>
                <a:latin typeface="Cascadia Mono" panose="020B0609020000020004" pitchFamily="49" charset="0"/>
              </a:rPr>
              <a:t>    ASSERT_TRUE(collection);</a:t>
            </a:r>
          </a:p>
          <a:p>
            <a:endParaRPr lang="en-US" sz="1800" dirty="0">
              <a:solidFill>
                <a:schemeClr val="bg1"/>
              </a:solidFill>
              <a:latin typeface="Cascadia Mono" panose="020B0609020000020004" pitchFamily="49" charset="0"/>
            </a:endParaRPr>
          </a:p>
          <a:p>
            <a:r>
              <a:rPr lang="en-US" sz="1800" dirty="0">
                <a:solidFill>
                  <a:schemeClr val="bg1"/>
                </a:solidFill>
                <a:latin typeface="Cascadia Mono" panose="020B0609020000020004" pitchFamily="49" charset="0"/>
              </a:rPr>
              <a:t>    // if empty, the size must be 0</a:t>
            </a:r>
          </a:p>
          <a:p>
            <a:r>
              <a:rPr lang="fr-FR" sz="1800" dirty="0">
                <a:solidFill>
                  <a:schemeClr val="bg1"/>
                </a:solidFill>
                <a:latin typeface="Cascadia Mono" panose="020B0609020000020004" pitchFamily="49" charset="0"/>
              </a:rPr>
              <a:t>    ASSERT_NE(</a:t>
            </a:r>
            <a:r>
              <a:rPr lang="fr-FR" sz="1800" dirty="0" err="1">
                <a:solidFill>
                  <a:schemeClr val="bg1"/>
                </a:solidFill>
                <a:latin typeface="Cascadia Mono" panose="020B0609020000020004" pitchFamily="49" charset="0"/>
              </a:rPr>
              <a:t>collection.get</a:t>
            </a:r>
            <a:r>
              <a:rPr lang="fr-FR" sz="1800" dirty="0">
                <a:solidFill>
                  <a:schemeClr val="bg1"/>
                </a:solidFill>
                <a:latin typeface="Cascadia Mono" panose="020B0609020000020004" pitchFamily="49" charset="0"/>
              </a:rPr>
              <a:t>(), </a:t>
            </a:r>
            <a:r>
              <a:rPr lang="fr-FR" sz="1800" dirty="0" err="1">
                <a:solidFill>
                  <a:schemeClr val="bg1"/>
                </a:solidFill>
                <a:latin typeface="Cascadia Mono" panose="020B0609020000020004" pitchFamily="49" charset="0"/>
              </a:rPr>
              <a:t>nullptr</a:t>
            </a:r>
            <a:r>
              <a:rPr lang="fr-FR" sz="1800" dirty="0">
                <a:solidFill>
                  <a:schemeClr val="bg1"/>
                </a:solidFill>
                <a:latin typeface="Cascadia Mono" panose="020B0609020000020004" pitchFamily="49" charset="0"/>
              </a:rPr>
              <a:t>);</a:t>
            </a:r>
          </a:p>
          <a:p>
            <a:r>
              <a:rPr lang="en-US" sz="1800" dirty="0">
                <a:solidFill>
                  <a:schemeClr val="bg1"/>
                </a:solidFill>
                <a:latin typeface="Cascadia Mono" panose="020B0609020000020004" pitchFamily="49" charset="0"/>
              </a:rPr>
              <a:t>}</a:t>
            </a:r>
            <a:endParaRPr lang="en-US" dirty="0">
              <a:solidFill>
                <a:schemeClr val="bg1"/>
              </a:solidFill>
            </a:endParaRPr>
          </a:p>
        </p:txBody>
      </p:sp>
      <p:pic>
        <p:nvPicPr>
          <p:cNvPr id="5" name="Picture 4">
            <a:extLst>
              <a:ext uri="{FF2B5EF4-FFF2-40B4-BE49-F238E27FC236}">
                <a16:creationId xmlns:a16="http://schemas.microsoft.com/office/drawing/2014/main" id="{3DCCB3C8-E261-9BD5-3226-643DF221E185}"/>
              </a:ext>
            </a:extLst>
          </p:cNvPr>
          <p:cNvPicPr>
            <a:picLocks noChangeAspect="1"/>
          </p:cNvPicPr>
          <p:nvPr/>
        </p:nvPicPr>
        <p:blipFill>
          <a:blip r:embed="rId4"/>
          <a:stretch>
            <a:fillRect/>
          </a:stretch>
        </p:blipFill>
        <p:spPr>
          <a:xfrm>
            <a:off x="844138" y="5855200"/>
            <a:ext cx="9433708" cy="726970"/>
          </a:xfrm>
          <a:prstGeom prst="rect">
            <a:avLst/>
          </a:prstGeom>
        </p:spPr>
      </p:pic>
      <p:pic>
        <p:nvPicPr>
          <p:cNvPr id="6" name="Audio 5">
            <a:hlinkClick r:id="" action="ppaction://media"/>
            <a:extLst>
              <a:ext uri="{FF2B5EF4-FFF2-40B4-BE49-F238E27FC236}">
                <a16:creationId xmlns:a16="http://schemas.microsoft.com/office/drawing/2014/main" id="{BF76AAFC-713B-62C0-D947-7376980AD68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2744319"/>
      </p:ext>
    </p:extLst>
  </p:cSld>
  <p:clrMapOvr>
    <a:masterClrMapping/>
  </p:clrMapOvr>
  <mc:AlternateContent xmlns:mc="http://schemas.openxmlformats.org/markup-compatibility/2006">
    <mc:Choice xmlns:p14="http://schemas.microsoft.com/office/powerpoint/2010/main" Requires="p14">
      <p:transition spd="slow" p14:dur="2000" advTm="14303"/>
    </mc:Choice>
    <mc:Fallback>
      <p:transition spd="slow" advTm="14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5371-B117-C9D0-1F1E-2480ADC1EF3A}"/>
              </a:ext>
            </a:extLst>
          </p:cNvPr>
          <p:cNvSpPr>
            <a:spLocks noGrp="1"/>
          </p:cNvSpPr>
          <p:nvPr>
            <p:ph type="title"/>
          </p:nvPr>
        </p:nvSpPr>
        <p:spPr/>
        <p:txBody>
          <a:bodyPr/>
          <a:lstStyle/>
          <a:p>
            <a:r>
              <a:rPr lang="en-US" dirty="0"/>
              <a:t>Unit Testing 2 (Negative)</a:t>
            </a:r>
          </a:p>
        </p:txBody>
      </p:sp>
      <p:sp>
        <p:nvSpPr>
          <p:cNvPr id="3" name="Text Placeholder 2">
            <a:extLst>
              <a:ext uri="{FF2B5EF4-FFF2-40B4-BE49-F238E27FC236}">
                <a16:creationId xmlns:a16="http://schemas.microsoft.com/office/drawing/2014/main" id="{7B066739-EF0E-6111-4756-D49DEC1BD482}"/>
              </a:ext>
            </a:extLst>
          </p:cNvPr>
          <p:cNvSpPr>
            <a:spLocks noGrp="1"/>
          </p:cNvSpPr>
          <p:nvPr>
            <p:ph type="body" idx="1"/>
          </p:nvPr>
        </p:nvSpPr>
        <p:spPr/>
        <p:txBody>
          <a:bodyPr>
            <a:normAutofit/>
          </a:bodyPr>
          <a:lstStyle/>
          <a:p>
            <a:r>
              <a:rPr lang="en-US" sz="1400" dirty="0">
                <a:solidFill>
                  <a:srgbClr val="008000"/>
                </a:solidFill>
                <a:latin typeface="Cascadia Mono" panose="020B0609020000020004" pitchFamily="49" charset="0"/>
              </a:rPr>
              <a:t>// NEGATIVE: CHECK IF A COLLECTION IS SORTED</a:t>
            </a:r>
            <a:endParaRPr lang="en-US" sz="1400" dirty="0">
              <a:solidFill>
                <a:srgbClr val="000000"/>
              </a:solidFill>
              <a:latin typeface="Cascadia Mono" panose="020B0609020000020004" pitchFamily="49" charset="0"/>
            </a:endParaRPr>
          </a:p>
          <a:p>
            <a:r>
              <a:rPr lang="en-US" sz="1400" dirty="0">
                <a:solidFill>
                  <a:schemeClr val="bg1"/>
                </a:solidFill>
                <a:latin typeface="Cascadia Mono" panose="020B0609020000020004" pitchFamily="49" charset="0"/>
              </a:rPr>
              <a:t>TEST_F(</a:t>
            </a:r>
            <a:r>
              <a:rPr lang="en-US" sz="1400" dirty="0" err="1">
                <a:solidFill>
                  <a:schemeClr val="bg1"/>
                </a:solidFill>
                <a:latin typeface="Cascadia Mono" panose="020B0609020000020004" pitchFamily="49" charset="0"/>
              </a:rPr>
              <a:t>CollectionTest</a:t>
            </a:r>
            <a:r>
              <a:rPr lang="en-US" sz="1400" dirty="0">
                <a:solidFill>
                  <a:schemeClr val="bg1"/>
                </a:solidFill>
                <a:latin typeface="Cascadia Mono" panose="020B0609020000020004" pitchFamily="49" charset="0"/>
              </a:rPr>
              <a:t>, </a:t>
            </a:r>
            <a:r>
              <a:rPr lang="en-US" sz="1400" dirty="0" err="1">
                <a:solidFill>
                  <a:schemeClr val="bg1"/>
                </a:solidFill>
                <a:latin typeface="Cascadia Mono" panose="020B0609020000020004" pitchFamily="49" charset="0"/>
              </a:rPr>
              <a:t>ValueIsPresent</a:t>
            </a:r>
            <a:r>
              <a:rPr lang="en-US" sz="1400" dirty="0">
                <a:solidFill>
                  <a:schemeClr val="bg1"/>
                </a:solidFill>
                <a:latin typeface="Cascadia Mono" panose="020B0609020000020004" pitchFamily="49" charset="0"/>
              </a:rPr>
              <a:t>) {</a:t>
            </a:r>
          </a:p>
          <a:p>
            <a:r>
              <a:rPr lang="en-US" sz="1400" dirty="0">
                <a:solidFill>
                  <a:schemeClr val="bg1"/>
                </a:solidFill>
                <a:latin typeface="Cascadia Mono" panose="020B0609020000020004" pitchFamily="49" charset="0"/>
              </a:rPr>
              <a:t>    // pushing back random numbers so collection is NOT sorted</a:t>
            </a:r>
          </a:p>
          <a:p>
            <a:r>
              <a:rPr lang="en-US" sz="1400" dirty="0">
                <a:solidFill>
                  <a:schemeClr val="bg1"/>
                </a:solidFill>
                <a:latin typeface="Cascadia Mono" panose="020B0609020000020004" pitchFamily="49" charset="0"/>
              </a:rPr>
              <a:t>    collection-&gt;</a:t>
            </a:r>
            <a:r>
              <a:rPr lang="en-US" sz="1400" dirty="0" err="1">
                <a:solidFill>
                  <a:schemeClr val="bg1"/>
                </a:solidFill>
                <a:latin typeface="Cascadia Mono" panose="020B0609020000020004" pitchFamily="49" charset="0"/>
              </a:rPr>
              <a:t>push_back</a:t>
            </a:r>
            <a:r>
              <a:rPr lang="en-US" sz="1400" dirty="0">
                <a:solidFill>
                  <a:schemeClr val="bg1"/>
                </a:solidFill>
                <a:latin typeface="Cascadia Mono" panose="020B0609020000020004" pitchFamily="49" charset="0"/>
              </a:rPr>
              <a:t>(1);</a:t>
            </a:r>
          </a:p>
          <a:p>
            <a:r>
              <a:rPr lang="en-US" sz="1400" dirty="0">
                <a:solidFill>
                  <a:schemeClr val="bg1"/>
                </a:solidFill>
                <a:latin typeface="Cascadia Mono" panose="020B0609020000020004" pitchFamily="49" charset="0"/>
              </a:rPr>
              <a:t>    collection-&gt;</a:t>
            </a:r>
            <a:r>
              <a:rPr lang="en-US" sz="1400" dirty="0" err="1">
                <a:solidFill>
                  <a:schemeClr val="bg1"/>
                </a:solidFill>
                <a:latin typeface="Cascadia Mono" panose="020B0609020000020004" pitchFamily="49" charset="0"/>
              </a:rPr>
              <a:t>push_back</a:t>
            </a:r>
            <a:r>
              <a:rPr lang="en-US" sz="1400" dirty="0">
                <a:solidFill>
                  <a:schemeClr val="bg1"/>
                </a:solidFill>
                <a:latin typeface="Cascadia Mono" panose="020B0609020000020004" pitchFamily="49" charset="0"/>
              </a:rPr>
              <a:t>(100);</a:t>
            </a:r>
          </a:p>
          <a:p>
            <a:r>
              <a:rPr lang="en-US" sz="1400" dirty="0">
                <a:solidFill>
                  <a:schemeClr val="bg1"/>
                </a:solidFill>
                <a:latin typeface="Cascadia Mono" panose="020B0609020000020004" pitchFamily="49" charset="0"/>
              </a:rPr>
              <a:t>    collection-&gt;</a:t>
            </a:r>
            <a:r>
              <a:rPr lang="en-US" sz="1400" dirty="0" err="1">
                <a:solidFill>
                  <a:schemeClr val="bg1"/>
                </a:solidFill>
                <a:latin typeface="Cascadia Mono" panose="020B0609020000020004" pitchFamily="49" charset="0"/>
              </a:rPr>
              <a:t>push_back</a:t>
            </a:r>
            <a:r>
              <a:rPr lang="en-US" sz="1400" dirty="0">
                <a:solidFill>
                  <a:schemeClr val="bg1"/>
                </a:solidFill>
                <a:latin typeface="Cascadia Mono" panose="020B0609020000020004" pitchFamily="49" charset="0"/>
              </a:rPr>
              <a:t>(50);</a:t>
            </a:r>
          </a:p>
          <a:p>
            <a:endParaRPr lang="en-US" sz="1400" dirty="0">
              <a:solidFill>
                <a:schemeClr val="bg1"/>
              </a:solidFill>
              <a:latin typeface="Cascadia Mono" panose="020B0609020000020004" pitchFamily="49" charset="0"/>
            </a:endParaRPr>
          </a:p>
          <a:p>
            <a:endParaRPr lang="en-US" sz="1400" dirty="0">
              <a:solidFill>
                <a:schemeClr val="bg1"/>
              </a:solidFill>
              <a:latin typeface="Cascadia Mono" panose="020B0609020000020004" pitchFamily="49" charset="0"/>
            </a:endParaRPr>
          </a:p>
          <a:p>
            <a:r>
              <a:rPr lang="en-US" sz="1400" dirty="0">
                <a:solidFill>
                  <a:schemeClr val="bg1"/>
                </a:solidFill>
                <a:latin typeface="Cascadia Mono" panose="020B0609020000020004" pitchFamily="49" charset="0"/>
              </a:rPr>
              <a:t>    // check if 50 is present in the collection</a:t>
            </a:r>
          </a:p>
          <a:p>
            <a:r>
              <a:rPr lang="en-US" sz="1400" dirty="0">
                <a:solidFill>
                  <a:schemeClr val="bg1"/>
                </a:solidFill>
                <a:latin typeface="Cascadia Mono" panose="020B0609020000020004" pitchFamily="49" charset="0"/>
              </a:rPr>
              <a:t>    ASSERT_TRUE(std::</a:t>
            </a:r>
            <a:r>
              <a:rPr lang="en-US" sz="1400" dirty="0" err="1">
                <a:solidFill>
                  <a:schemeClr val="bg1"/>
                </a:solidFill>
                <a:latin typeface="Cascadia Mono" panose="020B0609020000020004" pitchFamily="49" charset="0"/>
              </a:rPr>
              <a:t>is_sorted</a:t>
            </a:r>
            <a:r>
              <a:rPr lang="en-US" sz="1400" dirty="0">
                <a:solidFill>
                  <a:schemeClr val="bg1"/>
                </a:solidFill>
                <a:latin typeface="Cascadia Mono" panose="020B0609020000020004" pitchFamily="49" charset="0"/>
              </a:rPr>
              <a:t>(collection-&gt;begin(), collection-&gt;end()));</a:t>
            </a:r>
          </a:p>
          <a:p>
            <a:r>
              <a:rPr lang="en-US" sz="1400" dirty="0">
                <a:solidFill>
                  <a:schemeClr val="bg1"/>
                </a:solidFill>
                <a:latin typeface="Cascadia Mono" panose="020B0609020000020004" pitchFamily="49" charset="0"/>
              </a:rPr>
              <a:t>}</a:t>
            </a:r>
            <a:endParaRPr lang="en-US" sz="1800" dirty="0">
              <a:solidFill>
                <a:schemeClr val="bg1"/>
              </a:solidFill>
            </a:endParaRPr>
          </a:p>
        </p:txBody>
      </p:sp>
      <p:pic>
        <p:nvPicPr>
          <p:cNvPr id="6" name="Picture 5">
            <a:extLst>
              <a:ext uri="{FF2B5EF4-FFF2-40B4-BE49-F238E27FC236}">
                <a16:creationId xmlns:a16="http://schemas.microsoft.com/office/drawing/2014/main" id="{0325D883-E0AF-121F-C38A-E109A61A17DE}"/>
              </a:ext>
            </a:extLst>
          </p:cNvPr>
          <p:cNvPicPr>
            <a:picLocks noChangeAspect="1"/>
          </p:cNvPicPr>
          <p:nvPr/>
        </p:nvPicPr>
        <p:blipFill>
          <a:blip r:embed="rId4"/>
          <a:stretch>
            <a:fillRect/>
          </a:stretch>
        </p:blipFill>
        <p:spPr>
          <a:xfrm>
            <a:off x="887363" y="5745932"/>
            <a:ext cx="7385649" cy="945505"/>
          </a:xfrm>
          <a:prstGeom prst="rect">
            <a:avLst/>
          </a:prstGeom>
        </p:spPr>
      </p:pic>
      <p:pic>
        <p:nvPicPr>
          <p:cNvPr id="8" name="Audio 7">
            <a:hlinkClick r:id="" action="ppaction://media"/>
            <a:extLst>
              <a:ext uri="{FF2B5EF4-FFF2-40B4-BE49-F238E27FC236}">
                <a16:creationId xmlns:a16="http://schemas.microsoft.com/office/drawing/2014/main" id="{A4079D98-C7B3-7D9F-82B1-53F370D6AC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8149162"/>
      </p:ext>
    </p:extLst>
  </p:cSld>
  <p:clrMapOvr>
    <a:masterClrMapping/>
  </p:clrMapOvr>
  <mc:AlternateContent xmlns:mc="http://schemas.openxmlformats.org/markup-compatibility/2006">
    <mc:Choice xmlns:p14="http://schemas.microsoft.com/office/powerpoint/2010/main" Requires="p14">
      <p:transition spd="slow" p14:dur="2000" advTm="8904"/>
    </mc:Choice>
    <mc:Fallback>
      <p:transition spd="slow" advTm="8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624</TotalTime>
  <Words>816</Words>
  <Application>Microsoft Office PowerPoint</Application>
  <PresentationFormat>Widescreen</PresentationFormat>
  <Paragraphs>196</Paragraphs>
  <Slides>17</Slides>
  <Notes>13</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Century Gothic</vt:lpstr>
      <vt:lpstr>Calibri</vt:lpstr>
      <vt:lpstr>Cascadia Mono</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1 (Positive)</vt:lpstr>
      <vt:lpstr>Unit Testing 2 (Negative)</vt:lpstr>
      <vt:lpstr>Unit Testing 3 (Positive)</vt:lpstr>
      <vt:lpstr>Unit Testing 4 (Positive)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Lee, Allan</cp:lastModifiedBy>
  <cp:revision>15</cp:revision>
  <dcterms:created xsi:type="dcterms:W3CDTF">2020-08-19T17:59:24Z</dcterms:created>
  <dcterms:modified xsi:type="dcterms:W3CDTF">2024-02-26T00:35:39Z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